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6" r:id="rId3"/>
    <p:sldMasterId id="2147483697" r:id="rId4"/>
    <p:sldMasterId id="2147483698" r:id="rId5"/>
    <p:sldMasterId id="2147483699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</p:sldIdLst>
  <p:sldSz cy="5143500" cx="9144000"/>
  <p:notesSz cx="6858000" cy="9144000"/>
  <p:embeddedFontLst>
    <p:embeddedFont>
      <p:font typeface="Merriweather Sans"/>
      <p:regular r:id="rId40"/>
      <p:bold r:id="rId41"/>
      <p:italic r:id="rId42"/>
      <p:boldItalic r:id="rId43"/>
    </p:embeddedFont>
    <p:embeddedFont>
      <p:font typeface="Helvetica Neue"/>
      <p:regular r:id="rId44"/>
      <p:bold r:id="rId45"/>
      <p:italic r:id="rId46"/>
      <p:boldItalic r:id="rId47"/>
    </p:embeddedFont>
    <p:embeddedFont>
      <p:font typeface="Helvetica Neue Light"/>
      <p:regular r:id="rId48"/>
      <p:bold r:id="rId49"/>
      <p:italic r:id="rId50"/>
      <p:boldItalic r:id="rId51"/>
    </p:embeddedFont>
    <p:embeddedFont>
      <p:font typeface="Gill Sans"/>
      <p:regular r:id="rId52"/>
      <p:bold r:id="rId5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erriweatherSans-regular.fntdata"/><Relationship Id="rId42" Type="http://schemas.openxmlformats.org/officeDocument/2006/relationships/font" Target="fonts/MerriweatherSans-italic.fntdata"/><Relationship Id="rId41" Type="http://schemas.openxmlformats.org/officeDocument/2006/relationships/font" Target="fonts/MerriweatherSans-bold.fntdata"/><Relationship Id="rId44" Type="http://schemas.openxmlformats.org/officeDocument/2006/relationships/font" Target="fonts/HelveticaNeue-regular.fntdata"/><Relationship Id="rId43" Type="http://schemas.openxmlformats.org/officeDocument/2006/relationships/font" Target="fonts/MerriweatherSans-boldItalic.fntdata"/><Relationship Id="rId46" Type="http://schemas.openxmlformats.org/officeDocument/2006/relationships/font" Target="fonts/HelveticaNeue-italic.fntdata"/><Relationship Id="rId45" Type="http://schemas.openxmlformats.org/officeDocument/2006/relationships/font" Target="fonts/HelveticaNeue-bold.fntdata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2.xml"/><Relationship Id="rId48" Type="http://schemas.openxmlformats.org/officeDocument/2006/relationships/font" Target="fonts/HelveticaNeueLight-regular.fntdata"/><Relationship Id="rId47" Type="http://schemas.openxmlformats.org/officeDocument/2006/relationships/font" Target="fonts/HelveticaNeue-boldItalic.fntdata"/><Relationship Id="rId49" Type="http://schemas.openxmlformats.org/officeDocument/2006/relationships/font" Target="fonts/HelveticaNeueLight-bold.fntdata"/><Relationship Id="rId5" Type="http://schemas.openxmlformats.org/officeDocument/2006/relationships/slideMaster" Target="slideMasters/slideMaster3.xml"/><Relationship Id="rId6" Type="http://schemas.openxmlformats.org/officeDocument/2006/relationships/slideMaster" Target="slideMasters/slideMaster4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font" Target="fonts/HelveticaNeueLight-boldItalic.fntdata"/><Relationship Id="rId50" Type="http://schemas.openxmlformats.org/officeDocument/2006/relationships/font" Target="fonts/HelveticaNeueLight-italic.fntdata"/><Relationship Id="rId53" Type="http://schemas.openxmlformats.org/officeDocument/2006/relationships/font" Target="fonts/GillSans-bold.fntdata"/><Relationship Id="rId52" Type="http://schemas.openxmlformats.org/officeDocument/2006/relationships/font" Target="fonts/GillSans-regular.fntdata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7be483e10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g27be483e10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27bdd75c91_0_6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g27bdd75c91_0_6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27caba1471_48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27caba1471_48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27caba1471_48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27caba1471_48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2901a5d332_174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2901a5d332_174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2901a5d332_59_61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g2901a5d332_59_6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2901a5d332_174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2901a5d332_174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2901a5d332_59_61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g2901a5d332_59_6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2901a5d332_59_62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g2901a5d332_59_6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2901a5d332_59_62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g2901a5d332_59_6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2901a5d332_59_63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g2901a5d332_59_6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7bdf3aba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27bdf3aba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27bdd75c91_0_10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g27bdd75c91_0_10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27caba1471_82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27caba1471_82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27caba1471_8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27caba1471_8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27bdd75c91_0_11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g27bdd75c91_0_1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27bdd75c91_0_11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" name="Google Shape;428;g27bdd75c91_0_1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901a5d332_174_6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g2901a5d332_174_6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27bdd75c91_0_12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" name="Google Shape;442;g27bdd75c91_0_1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27bdd75c91_0_13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55" name="Google Shape;455;g27bdd75c91_0_13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200" u="none" cap="none" strike="noStrike">
                <a:latin typeface="Merriweather Sans"/>
                <a:ea typeface="Merriweather Sans"/>
                <a:cs typeface="Merriweather Sans"/>
                <a:sym typeface="Merriweather Sans"/>
              </a:rPr>
              <a:t>\hat{y}=x*w+b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200" u="none" cap="none" strike="noStrike">
                <a:latin typeface="Merriweather Sans"/>
                <a:ea typeface="Merriweather Sans"/>
                <a:cs typeface="Merriweather Sans"/>
                <a:sym typeface="Merriweather Sans"/>
              </a:rPr>
              <a:t>loss = \frac{1}{N}\sum_{n=1}^{N} y^{(n)} \log \hat{y}^{(n)} + (1 - y^{(n)}) \log (1-\hat{y}^{(n})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27bf3c45f0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63" name="Google Shape;463;g27bf3c45f0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200" u="none" cap="none" strike="noStrike">
                <a:latin typeface="Merriweather Sans"/>
                <a:ea typeface="Merriweather Sans"/>
                <a:cs typeface="Merriweather Sans"/>
                <a:sym typeface="Merriweather Sans"/>
              </a:rPr>
              <a:t>\hat{y}=x*w+b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200" u="none" cap="none" strike="noStrike">
                <a:latin typeface="Merriweather Sans"/>
                <a:ea typeface="Merriweather Sans"/>
                <a:cs typeface="Merriweather Sans"/>
                <a:sym typeface="Merriweather Sans"/>
              </a:rPr>
              <a:t>loss = \frac{1}{N}\sum_{n=1}^{N} y^{(n)} \log \hat{y}^{(n)} + (1 - y^{(n)}) \log (1-\hat{y}^{(n})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27bf3c45f0_0_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72" name="Google Shape;472;g27bf3c45f0_0_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200" u="none" cap="none" strike="noStrike">
                <a:latin typeface="Merriweather Sans"/>
                <a:ea typeface="Merriweather Sans"/>
                <a:cs typeface="Merriweather Sans"/>
                <a:sym typeface="Merriweather Sans"/>
              </a:rPr>
              <a:t>\hat{y}=x*w+b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200" u="none" cap="none" strike="noStrike">
                <a:latin typeface="Merriweather Sans"/>
                <a:ea typeface="Merriweather Sans"/>
                <a:cs typeface="Merriweather Sans"/>
                <a:sym typeface="Merriweather Sans"/>
              </a:rPr>
              <a:t>loss = \frac{1}{N}\sum_{n=1}^{N} y^{(n)} \log \hat{y}^{(n)} + (1 - y^{(n)}) \log (1-\hat{y}^{(n})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2a7a093ee9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g2a7a093ee9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27bdd75c91_0_14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81" name="Google Shape;481;g27bdd75c91_0_14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200" u="none" cap="none" strike="noStrike">
                <a:latin typeface="Merriweather Sans"/>
                <a:ea typeface="Merriweather Sans"/>
                <a:cs typeface="Merriweather Sans"/>
                <a:sym typeface="Merriweather Sans"/>
              </a:rPr>
              <a:t>\hat{y}=x*w+b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200" u="none" cap="none" strike="noStrike">
                <a:latin typeface="Merriweather Sans"/>
                <a:ea typeface="Merriweather Sans"/>
                <a:cs typeface="Merriweather Sans"/>
                <a:sym typeface="Merriweather Sans"/>
              </a:rPr>
              <a:t>loss = \frac{1}{N}\sum_{n=1}^{N} y^{(n)} \log \hat{y}^{(n)} + (1 - y^{(n)}) \log (1-\hat{y}^{(n})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27bdd75c91_0_15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0" name="Google Shape;490;g27bdd75c91_0_15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2901a5d332_59_69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g2901a5d332_59_69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7bdd75c91_0_1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g27bdd75c91_0_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7bdd75c91_0_3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g27bdd75c91_0_3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27caba1471_48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27caba1471_48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27bdd75c91_0_3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g27bdd75c91_0_3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27bdd75c91_0_4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g27bdd75c91_0_4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2901a5d332_174_4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g2901a5d332_174_4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Subtitl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56" name="Google Shape;56;p14"/>
          <p:cNvSpPr txBox="1"/>
          <p:nvPr>
            <p:ph idx="1" type="body"/>
          </p:nvPr>
        </p:nvSpPr>
        <p:spPr>
          <a:xfrm>
            <a:off x="1812726" y="2658814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438150" lvl="5" marL="2743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38150" lvl="6" marL="3200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38150" lvl="7" marL="3657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38150" lvl="8" marL="4114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4482789" y="4902398"/>
            <a:ext cx="174900" cy="1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Bullets copy" type="tx">
  <p:cSld name="TITLE_AND_BODY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60" name="Google Shape;60;p15"/>
          <p:cNvSpPr txBox="1"/>
          <p:nvPr>
            <p:ph idx="1" type="body"/>
          </p:nvPr>
        </p:nvSpPr>
        <p:spPr>
          <a:xfrm>
            <a:off x="495458" y="1595065"/>
            <a:ext cx="8081400" cy="313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-43815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1275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-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1275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1275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1275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38150" lvl="5" marL="2743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38150" lvl="6" marL="3200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38150" lvl="7" marL="3657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38150" lvl="8" marL="4114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61" name="Google Shape;61;p15"/>
          <p:cNvSpPr txBox="1"/>
          <p:nvPr>
            <p:ph idx="12" type="sldNum"/>
          </p:nvPr>
        </p:nvSpPr>
        <p:spPr>
          <a:xfrm>
            <a:off x="4494628" y="4304667"/>
            <a:ext cx="149700" cy="1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20100" lIns="20100" spcFirstLastPara="1" rIns="20100" wrap="square" tIns="201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Bullets">
  <p:cSld name="Title &amp; Bullets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 txBox="1"/>
          <p:nvPr>
            <p:ph type="title"/>
          </p:nvPr>
        </p:nvSpPr>
        <p:spPr>
          <a:xfrm>
            <a:off x="-8189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64" name="Google Shape;64;p16"/>
          <p:cNvSpPr txBox="1"/>
          <p:nvPr>
            <p:ph idx="1" type="body"/>
          </p:nvPr>
        </p:nvSpPr>
        <p:spPr>
          <a:xfrm>
            <a:off x="180210" y="1460004"/>
            <a:ext cx="87834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•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38150" lvl="5" marL="2743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38150" lvl="6" marL="3200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38150" lvl="7" marL="3657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38150" lvl="8" marL="4114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65" name="Google Shape;65;p16"/>
          <p:cNvSpPr txBox="1"/>
          <p:nvPr>
            <p:ph idx="12" type="sldNum"/>
          </p:nvPr>
        </p:nvSpPr>
        <p:spPr>
          <a:xfrm>
            <a:off x="4482425" y="4882307"/>
            <a:ext cx="1725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80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Bullets">
  <p:cSld name="Title &amp; Bullets 2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7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68" name="Google Shape;68;p17"/>
          <p:cNvSpPr txBox="1"/>
          <p:nvPr>
            <p:ph idx="1" type="body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•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38150" lvl="5" marL="2743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38150" lvl="6" marL="3200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38150" lvl="7" marL="3657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38150" lvl="8" marL="4114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69" name="Google Shape;69;p17"/>
          <p:cNvSpPr txBox="1"/>
          <p:nvPr>
            <p:ph idx="12" type="sldNum"/>
          </p:nvPr>
        </p:nvSpPr>
        <p:spPr>
          <a:xfrm>
            <a:off x="4482425" y="4882307"/>
            <a:ext cx="1725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80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/>
          <p:nvPr>
            <p:ph idx="12" type="sldNum"/>
          </p:nvPr>
        </p:nvSpPr>
        <p:spPr>
          <a:xfrm>
            <a:off x="4482789" y="4902398"/>
            <a:ext cx="174900" cy="1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Subtitle" type="tx">
  <p:cSld name="TITLE_AND_BODY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0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4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" name="Google Shape;78;p20"/>
          <p:cNvSpPr txBox="1"/>
          <p:nvPr>
            <p:ph idx="1" type="body"/>
          </p:nvPr>
        </p:nvSpPr>
        <p:spPr>
          <a:xfrm>
            <a:off x="1812726" y="2652117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9" name="Google Shape;79;p20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Bullets">
  <p:cSld name="Title &amp; Bullets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" name="Google Shape;82;p21"/>
          <p:cNvSpPr txBox="1"/>
          <p:nvPr>
            <p:ph idx="1" type="body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Noto Sans Symbols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318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318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318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3" name="Google Shape;83;p21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Bullets">
  <p:cSld name="Title &amp; Bullets 2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2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6" name="Google Shape;86;p22"/>
          <p:cNvSpPr txBox="1"/>
          <p:nvPr>
            <p:ph idx="1" type="body"/>
          </p:nvPr>
        </p:nvSpPr>
        <p:spPr>
          <a:xfrm>
            <a:off x="180210" y="1460004"/>
            <a:ext cx="87834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Noto Sans Symbols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318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318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318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" name="Google Shape;87;p22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Bullets">
  <p:cSld name="Title &amp; Bullets 3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3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0" name="Google Shape;90;p23"/>
          <p:cNvSpPr txBox="1"/>
          <p:nvPr>
            <p:ph idx="1" type="body"/>
          </p:nvPr>
        </p:nvSpPr>
        <p:spPr>
          <a:xfrm>
            <a:off x="1645295" y="1372939"/>
            <a:ext cx="58533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1" name="Google Shape;91;p23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4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5"/>
          <p:cNvSpPr txBox="1"/>
          <p:nvPr>
            <p:ph type="title"/>
          </p:nvPr>
        </p:nvSpPr>
        <p:spPr>
          <a:xfrm>
            <a:off x="449746" y="229118"/>
            <a:ext cx="82419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25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Bullets">
  <p:cSld name="Title &amp; Bullets 4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6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" name="Google Shape;99;p26"/>
          <p:cNvSpPr txBox="1"/>
          <p:nvPr>
            <p:ph idx="1" type="body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Noto Sans Symbols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318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318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318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" name="Google Shape;100;p26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Subtitle" type="title">
  <p:cSld name="TITLE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7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" name="Google Shape;103;p27"/>
          <p:cNvSpPr txBox="1"/>
          <p:nvPr>
            <p:ph idx="1" type="body"/>
          </p:nvPr>
        </p:nvSpPr>
        <p:spPr>
          <a:xfrm>
            <a:off x="1812726" y="2652117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" name="Google Shape;104;p27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 - Horizontal">
  <p:cSld name="Photo - Horizontal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8"/>
          <p:cNvSpPr/>
          <p:nvPr>
            <p:ph idx="2" type="pic"/>
          </p:nvPr>
        </p:nvSpPr>
        <p:spPr>
          <a:xfrm>
            <a:off x="1990204" y="334863"/>
            <a:ext cx="5157000" cy="31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28"/>
          <p:cNvSpPr txBox="1"/>
          <p:nvPr>
            <p:ph type="title"/>
          </p:nvPr>
        </p:nvSpPr>
        <p:spPr>
          <a:xfrm>
            <a:off x="1812726" y="3542854"/>
            <a:ext cx="55185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28"/>
          <p:cNvSpPr txBox="1"/>
          <p:nvPr>
            <p:ph idx="1" type="body"/>
          </p:nvPr>
        </p:nvSpPr>
        <p:spPr>
          <a:xfrm>
            <a:off x="1812726" y="4319736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" name="Google Shape;109;p28"/>
          <p:cNvSpPr txBox="1"/>
          <p:nvPr>
            <p:ph idx="12" type="sldNum"/>
          </p:nvPr>
        </p:nvSpPr>
        <p:spPr>
          <a:xfrm>
            <a:off x="4475930" y="4875609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- Center">
  <p:cSld name="Title - Cent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9"/>
          <p:cNvSpPr txBox="1"/>
          <p:nvPr>
            <p:ph type="title"/>
          </p:nvPr>
        </p:nvSpPr>
        <p:spPr>
          <a:xfrm>
            <a:off x="1812726" y="1701105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2" name="Google Shape;112;p29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 - Vertical">
  <p:cSld name="Photo - Vertical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30"/>
          <p:cNvSpPr/>
          <p:nvPr>
            <p:ph idx="2" type="pic"/>
          </p:nvPr>
        </p:nvSpPr>
        <p:spPr>
          <a:xfrm>
            <a:off x="4685854" y="334863"/>
            <a:ext cx="2812800" cy="43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30"/>
          <p:cNvSpPr txBox="1"/>
          <p:nvPr>
            <p:ph type="title"/>
          </p:nvPr>
        </p:nvSpPr>
        <p:spPr>
          <a:xfrm>
            <a:off x="1645295" y="334863"/>
            <a:ext cx="2812800" cy="2103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6" name="Google Shape;116;p30"/>
          <p:cNvSpPr txBox="1"/>
          <p:nvPr>
            <p:ph idx="1" type="body"/>
          </p:nvPr>
        </p:nvSpPr>
        <p:spPr>
          <a:xfrm>
            <a:off x="1645295" y="2511474"/>
            <a:ext cx="2812800" cy="21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7" name="Google Shape;117;p30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- Top">
  <p:cSld name="Title - Top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1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31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ullets &amp; Photo">
  <p:cSld name="Title, Bullets &amp; Photo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2"/>
          <p:cNvSpPr/>
          <p:nvPr>
            <p:ph idx="2" type="pic"/>
          </p:nvPr>
        </p:nvSpPr>
        <p:spPr>
          <a:xfrm>
            <a:off x="4685854" y="1372939"/>
            <a:ext cx="28128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3" name="Google Shape;123;p32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" name="Google Shape;124;p32"/>
          <p:cNvSpPr txBox="1"/>
          <p:nvPr>
            <p:ph idx="1" type="body"/>
          </p:nvPr>
        </p:nvSpPr>
        <p:spPr>
          <a:xfrm>
            <a:off x="1645295" y="1372939"/>
            <a:ext cx="28128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" name="Google Shape;125;p32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s">
  <p:cSld name="Bullets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3"/>
          <p:cNvSpPr txBox="1"/>
          <p:nvPr>
            <p:ph idx="1" type="body"/>
          </p:nvPr>
        </p:nvSpPr>
        <p:spPr>
          <a:xfrm>
            <a:off x="1645295" y="669726"/>
            <a:ext cx="5853300" cy="380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" name="Google Shape;128;p33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 - 3 Up">
  <p:cSld name="Photo - 3 Up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34"/>
          <p:cNvSpPr/>
          <p:nvPr>
            <p:ph idx="2" type="pic"/>
          </p:nvPr>
        </p:nvSpPr>
        <p:spPr>
          <a:xfrm>
            <a:off x="4685854" y="2685604"/>
            <a:ext cx="2812800" cy="19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" name="Google Shape;131;p34"/>
          <p:cNvSpPr/>
          <p:nvPr>
            <p:ph idx="3" type="pic"/>
          </p:nvPr>
        </p:nvSpPr>
        <p:spPr>
          <a:xfrm>
            <a:off x="4689132" y="468808"/>
            <a:ext cx="2812800" cy="19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" name="Google Shape;132;p34"/>
          <p:cNvSpPr/>
          <p:nvPr>
            <p:ph idx="4" type="pic"/>
          </p:nvPr>
        </p:nvSpPr>
        <p:spPr>
          <a:xfrm>
            <a:off x="1645295" y="468808"/>
            <a:ext cx="2812800" cy="42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" name="Google Shape;133;p34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Quote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5"/>
          <p:cNvSpPr txBox="1"/>
          <p:nvPr>
            <p:ph idx="1" type="body"/>
          </p:nvPr>
        </p:nvSpPr>
        <p:spPr>
          <a:xfrm>
            <a:off x="1812726" y="3355330"/>
            <a:ext cx="5518500" cy="2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6" name="Google Shape;136;p35"/>
          <p:cNvSpPr txBox="1"/>
          <p:nvPr>
            <p:ph idx="2" type="body"/>
          </p:nvPr>
        </p:nvSpPr>
        <p:spPr>
          <a:xfrm>
            <a:off x="1812726" y="2250132"/>
            <a:ext cx="55185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35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">
  <p:cSld name="Photo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6"/>
          <p:cNvSpPr/>
          <p:nvPr>
            <p:ph idx="2" type="pic"/>
          </p:nvPr>
        </p:nvSpPr>
        <p:spPr>
          <a:xfrm>
            <a:off x="1143000" y="0"/>
            <a:ext cx="6858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36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Subtitle" type="tx">
  <p:cSld name="TITLE_AND_BODY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8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4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47" name="Google Shape;147;p38"/>
          <p:cNvSpPr txBox="1"/>
          <p:nvPr>
            <p:ph idx="1" type="body"/>
          </p:nvPr>
        </p:nvSpPr>
        <p:spPr>
          <a:xfrm>
            <a:off x="1812726" y="2652117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Gill San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Gill San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Gill San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Gill San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Gill San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48" name="Google Shape;148;p38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Bullets">
  <p:cSld name="Title &amp; Bullets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9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1" name="Google Shape;151;p39"/>
          <p:cNvSpPr txBox="1"/>
          <p:nvPr>
            <p:ph idx="1" type="body"/>
          </p:nvPr>
        </p:nvSpPr>
        <p:spPr>
          <a:xfrm>
            <a:off x="180210" y="1460004"/>
            <a:ext cx="87834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Gill Sans"/>
              <a:buChar char="•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318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-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318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318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2" name="Google Shape;152;p39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Bullets">
  <p:cSld name="Title &amp; Bullets 2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40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5" name="Google Shape;155;p40"/>
          <p:cNvSpPr txBox="1"/>
          <p:nvPr>
            <p:ph idx="1" type="body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Gill Sans"/>
              <a:buChar char="•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318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-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318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318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6" name="Google Shape;156;p40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Bullets">
  <p:cSld name="Title &amp; Bullets 3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41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9" name="Google Shape;159;p41"/>
          <p:cNvSpPr txBox="1"/>
          <p:nvPr>
            <p:ph idx="1" type="body"/>
          </p:nvPr>
        </p:nvSpPr>
        <p:spPr>
          <a:xfrm>
            <a:off x="1645295" y="1372939"/>
            <a:ext cx="58533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60" name="Google Shape;160;p41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42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Subtitle" type="title">
  <p:cSld name="TITLE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43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65" name="Google Shape;165;p43"/>
          <p:cNvSpPr txBox="1"/>
          <p:nvPr>
            <p:ph idx="1" type="body"/>
          </p:nvPr>
        </p:nvSpPr>
        <p:spPr>
          <a:xfrm>
            <a:off x="1812726" y="2652117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66" name="Google Shape;166;p43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 - Horizontal">
  <p:cSld name="Photo - Horizontal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44"/>
          <p:cNvSpPr/>
          <p:nvPr>
            <p:ph idx="2" type="pic"/>
          </p:nvPr>
        </p:nvSpPr>
        <p:spPr>
          <a:xfrm>
            <a:off x="1990204" y="334863"/>
            <a:ext cx="5157000" cy="31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228600" lvl="0" marL="228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393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55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41300" lvl="3" marL="736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901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69" name="Google Shape;169;p44"/>
          <p:cNvSpPr txBox="1"/>
          <p:nvPr>
            <p:ph type="title"/>
          </p:nvPr>
        </p:nvSpPr>
        <p:spPr>
          <a:xfrm>
            <a:off x="1812726" y="3542854"/>
            <a:ext cx="55185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70" name="Google Shape;170;p44"/>
          <p:cNvSpPr txBox="1"/>
          <p:nvPr>
            <p:ph idx="1" type="body"/>
          </p:nvPr>
        </p:nvSpPr>
        <p:spPr>
          <a:xfrm>
            <a:off x="1812726" y="4319736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71" name="Google Shape;171;p44"/>
          <p:cNvSpPr txBox="1"/>
          <p:nvPr>
            <p:ph idx="12" type="sldNum"/>
          </p:nvPr>
        </p:nvSpPr>
        <p:spPr>
          <a:xfrm>
            <a:off x="4475930" y="4875609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- Center">
  <p:cSld name="Title - Center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45"/>
          <p:cNvSpPr txBox="1"/>
          <p:nvPr>
            <p:ph type="title"/>
          </p:nvPr>
        </p:nvSpPr>
        <p:spPr>
          <a:xfrm>
            <a:off x="1812726" y="1701105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74" name="Google Shape;174;p45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 - Vertical">
  <p:cSld name="Photo - Vertical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46"/>
          <p:cNvSpPr/>
          <p:nvPr>
            <p:ph idx="2" type="pic"/>
          </p:nvPr>
        </p:nvSpPr>
        <p:spPr>
          <a:xfrm>
            <a:off x="4685854" y="334863"/>
            <a:ext cx="2812800" cy="43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228600" lvl="0" marL="228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393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55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41300" lvl="3" marL="736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901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77" name="Google Shape;177;p46"/>
          <p:cNvSpPr txBox="1"/>
          <p:nvPr>
            <p:ph type="title"/>
          </p:nvPr>
        </p:nvSpPr>
        <p:spPr>
          <a:xfrm>
            <a:off x="1645295" y="334863"/>
            <a:ext cx="2812800" cy="2103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78" name="Google Shape;178;p46"/>
          <p:cNvSpPr txBox="1"/>
          <p:nvPr>
            <p:ph idx="1" type="body"/>
          </p:nvPr>
        </p:nvSpPr>
        <p:spPr>
          <a:xfrm>
            <a:off x="1645295" y="2511474"/>
            <a:ext cx="2812800" cy="21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79" name="Google Shape;179;p46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- Top">
  <p:cSld name="Title - Top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47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82" name="Google Shape;182;p47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ullets &amp; Photo">
  <p:cSld name="Title, Bullets &amp; Photo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48"/>
          <p:cNvSpPr/>
          <p:nvPr>
            <p:ph idx="2" type="pic"/>
          </p:nvPr>
        </p:nvSpPr>
        <p:spPr>
          <a:xfrm>
            <a:off x="4685854" y="1372939"/>
            <a:ext cx="28128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228600" lvl="0" marL="228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393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55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41300" lvl="3" marL="736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901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85" name="Google Shape;185;p48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86" name="Google Shape;186;p48"/>
          <p:cNvSpPr txBox="1"/>
          <p:nvPr>
            <p:ph idx="1" type="body"/>
          </p:nvPr>
        </p:nvSpPr>
        <p:spPr>
          <a:xfrm>
            <a:off x="1645295" y="1372939"/>
            <a:ext cx="28128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87" name="Google Shape;187;p48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s">
  <p:cSld name="Bullets"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49"/>
          <p:cNvSpPr txBox="1"/>
          <p:nvPr>
            <p:ph idx="1" type="body"/>
          </p:nvPr>
        </p:nvSpPr>
        <p:spPr>
          <a:xfrm>
            <a:off x="1645295" y="669726"/>
            <a:ext cx="5853300" cy="380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90" name="Google Shape;190;p49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 - 3 Up">
  <p:cSld name="Photo - 3 Up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50"/>
          <p:cNvSpPr/>
          <p:nvPr>
            <p:ph idx="2" type="pic"/>
          </p:nvPr>
        </p:nvSpPr>
        <p:spPr>
          <a:xfrm>
            <a:off x="4685854" y="2685604"/>
            <a:ext cx="2812800" cy="19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228600" lvl="0" marL="228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393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55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41300" lvl="3" marL="736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901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93" name="Google Shape;193;p50"/>
          <p:cNvSpPr/>
          <p:nvPr>
            <p:ph idx="3" type="pic"/>
          </p:nvPr>
        </p:nvSpPr>
        <p:spPr>
          <a:xfrm>
            <a:off x="4689132" y="468808"/>
            <a:ext cx="2812800" cy="19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228600" lvl="0" marL="228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393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55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41300" lvl="3" marL="736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901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94" name="Google Shape;194;p50"/>
          <p:cNvSpPr/>
          <p:nvPr>
            <p:ph idx="4" type="pic"/>
          </p:nvPr>
        </p:nvSpPr>
        <p:spPr>
          <a:xfrm>
            <a:off x="1645295" y="468808"/>
            <a:ext cx="2812800" cy="42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228600" lvl="0" marL="228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393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55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41300" lvl="3" marL="736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901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95" name="Google Shape;195;p50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Quote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51"/>
          <p:cNvSpPr txBox="1"/>
          <p:nvPr>
            <p:ph idx="1" type="body"/>
          </p:nvPr>
        </p:nvSpPr>
        <p:spPr>
          <a:xfrm>
            <a:off x="1812726" y="3355330"/>
            <a:ext cx="5518500" cy="2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98" name="Google Shape;198;p51"/>
          <p:cNvSpPr txBox="1"/>
          <p:nvPr>
            <p:ph idx="2" type="body"/>
          </p:nvPr>
        </p:nvSpPr>
        <p:spPr>
          <a:xfrm>
            <a:off x="1812726" y="2250132"/>
            <a:ext cx="55185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99" name="Google Shape;199;p51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">
  <p:cSld name="Photo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52"/>
          <p:cNvSpPr/>
          <p:nvPr>
            <p:ph idx="2" type="pic"/>
          </p:nvPr>
        </p:nvSpPr>
        <p:spPr>
          <a:xfrm>
            <a:off x="1143000" y="0"/>
            <a:ext cx="6858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228600" lvl="0" marL="228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393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55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41300" lvl="3" marL="736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901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2" name="Google Shape;202;p52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theme" Target="../theme/theme4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9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5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0.xml"/><Relationship Id="rId17" Type="http://schemas.openxmlformats.org/officeDocument/2006/relationships/slideLayout" Target="../slideLayouts/slideLayout33.xml"/><Relationship Id="rId16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2.xml"/><Relationship Id="rId18" Type="http://schemas.openxmlformats.org/officeDocument/2006/relationships/theme" Target="../theme/theme2.xml"/><Relationship Id="rId7" Type="http://schemas.openxmlformats.org/officeDocument/2006/relationships/slideLayout" Target="../slideLayouts/slideLayout23.xml"/><Relationship Id="rId8" Type="http://schemas.openxmlformats.org/officeDocument/2006/relationships/slideLayout" Target="../slideLayouts/slideLayout24.xml"/></Relationships>
</file>

<file path=ppt/slideMasters/_rels/slideMaster4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5.xml"/><Relationship Id="rId1" Type="http://schemas.openxmlformats.org/officeDocument/2006/relationships/slideLayout" Target="../slideLayouts/slideLayout34.xml"/><Relationship Id="rId2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15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47.xml"/><Relationship Id="rId16" Type="http://schemas.openxmlformats.org/officeDocument/2006/relationships/theme" Target="../theme/theme5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0.xml"/><Relationship Id="rId8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495458" y="1595065"/>
            <a:ext cx="8081400" cy="313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-43815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1275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-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1275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1275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1275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38150" lvl="5" marL="2743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38150" lvl="6" marL="3200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38150" lvl="7" marL="3657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38150" lvl="8" marL="4114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4494628" y="4304667"/>
            <a:ext cx="149700" cy="1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20100" lIns="20100" spcFirstLastPara="1" rIns="20100" wrap="square" tIns="201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5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9"/>
          <p:cNvSpPr txBox="1"/>
          <p:nvPr>
            <p:ph type="title"/>
          </p:nvPr>
        </p:nvSpPr>
        <p:spPr>
          <a:xfrm>
            <a:off x="449746" y="229118"/>
            <a:ext cx="82419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" name="Google Shape;74;p1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5" name="Google Shape;75;p19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5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  <p:sldLayoutId id="2147483677" r:id="rId14"/>
    <p:sldLayoutId id="2147483678" r:id="rId15"/>
    <p:sldLayoutId id="2147483679" r:id="rId16"/>
    <p:sldLayoutId id="2147483680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7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43" name="Google Shape;143;p37"/>
          <p:cNvSpPr txBox="1"/>
          <p:nvPr>
            <p:ph idx="1" type="body"/>
          </p:nvPr>
        </p:nvSpPr>
        <p:spPr>
          <a:xfrm>
            <a:off x="1645295" y="1372939"/>
            <a:ext cx="58533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44" name="Google Shape;144;p37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5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  <p:sldLayoutId id="2147483694" r:id="rId14"/>
    <p:sldLayoutId id="2147483695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5.png"/><Relationship Id="rId4" Type="http://schemas.openxmlformats.org/officeDocument/2006/relationships/image" Target="../media/image12.png"/><Relationship Id="rId9" Type="http://schemas.openxmlformats.org/officeDocument/2006/relationships/hyperlink" Target="http://bit.ly/PyTorchVideo" TargetMode="External"/><Relationship Id="rId5" Type="http://schemas.openxmlformats.org/officeDocument/2006/relationships/image" Target="../media/image4.png"/><Relationship Id="rId6" Type="http://schemas.openxmlformats.org/officeDocument/2006/relationships/hyperlink" Target="mailto:hunkim+ml@gmail.com" TargetMode="External"/><Relationship Id="rId7" Type="http://schemas.openxmlformats.org/officeDocument/2006/relationships/hyperlink" Target="https://github.com/hunkim/PyTorchZeroToAll" TargetMode="External"/><Relationship Id="rId8" Type="http://schemas.openxmlformats.org/officeDocument/2006/relationships/hyperlink" Target="http://bit.ly/PyTorchZeroAll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Relationship Id="rId4" Type="http://schemas.openxmlformats.org/officeDocument/2006/relationships/image" Target="../media/image13.png"/><Relationship Id="rId5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github.com/vdumoulin/conv_arithmetic" TargetMode="External"/><Relationship Id="rId4" Type="http://schemas.openxmlformats.org/officeDocument/2006/relationships/image" Target="../media/image30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github.com/vdumoulin/conv_arithmetic" TargetMode="External"/><Relationship Id="rId4" Type="http://schemas.openxmlformats.org/officeDocument/2006/relationships/image" Target="../media/image27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.xml"/><Relationship Id="rId3" Type="http://schemas.openxmlformats.org/officeDocument/2006/relationships/hyperlink" Target="http://bit.ly/PyTorchZeroAll" TargetMode="External"/><Relationship Id="rId4" Type="http://schemas.openxmlformats.org/officeDocument/2006/relationships/image" Target="../media/image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0.png"/><Relationship Id="rId4" Type="http://schemas.openxmlformats.org/officeDocument/2006/relationships/image" Target="../media/image26.png"/><Relationship Id="rId5" Type="http://schemas.openxmlformats.org/officeDocument/2006/relationships/image" Target="../media/image1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github.com/vdumoulin/conv_arithmetic" TargetMode="External"/><Relationship Id="rId4" Type="http://schemas.openxmlformats.org/officeDocument/2006/relationships/image" Target="../media/image28.gif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github.com/vdumoulin/conv_arithmetic" TargetMode="External"/><Relationship Id="rId4" Type="http://schemas.openxmlformats.org/officeDocument/2006/relationships/image" Target="../media/image31.gif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1.png"/><Relationship Id="rId4" Type="http://schemas.openxmlformats.org/officeDocument/2006/relationships/hyperlink" Target="http://parse.ele.tue.nl/cluster/2/CNNArchitecture.jpg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ireneli.eu/2016/02/03/deep-learning-05-talk-about-convolutional-neural-network%EF%BC%88cnn%EF%BC%89/" TargetMode="External"/><Relationship Id="rId4" Type="http://schemas.openxmlformats.org/officeDocument/2006/relationships/image" Target="../media/image2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9.jpg"/><Relationship Id="rId4" Type="http://schemas.openxmlformats.org/officeDocument/2006/relationships/image" Target="../media/image2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9.jpg"/><Relationship Id="rId4" Type="http://schemas.openxmlformats.org/officeDocument/2006/relationships/image" Target="../media/image2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9.jpg"/><Relationship Id="rId4" Type="http://schemas.openxmlformats.org/officeDocument/2006/relationships/image" Target="../media/image2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5.png"/><Relationship Id="rId4" Type="http://schemas.openxmlformats.org/officeDocument/2006/relationships/image" Target="../media/image12.png"/><Relationship Id="rId9" Type="http://schemas.openxmlformats.org/officeDocument/2006/relationships/hyperlink" Target="http://bit.ly/PyTorchVideo" TargetMode="External"/><Relationship Id="rId5" Type="http://schemas.openxmlformats.org/officeDocument/2006/relationships/image" Target="../media/image4.png"/><Relationship Id="rId6" Type="http://schemas.openxmlformats.org/officeDocument/2006/relationships/hyperlink" Target="mailto:hunkim+ml@gmail.com" TargetMode="External"/><Relationship Id="rId7" Type="http://schemas.openxmlformats.org/officeDocument/2006/relationships/hyperlink" Target="https://github.com/hunkim/PyTorchZeroToAll" TargetMode="External"/><Relationship Id="rId8" Type="http://schemas.openxmlformats.org/officeDocument/2006/relationships/hyperlink" Target="http://bit.ly/PyTorchZeroAll" TargetMode="Externa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9.jpg"/><Relationship Id="rId4" Type="http://schemas.openxmlformats.org/officeDocument/2006/relationships/image" Target="../media/image2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4.jpg"/><Relationship Id="rId4" Type="http://schemas.openxmlformats.org/officeDocument/2006/relationships/image" Target="../media/image3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Relationship Id="rId4" Type="http://schemas.openxmlformats.org/officeDocument/2006/relationships/hyperlink" Target="http://parse.ele.tue.nl/cluster/2/CNNArchitecture.jpg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hyperlink" Target="https://ireneli.eu/2016/02/03/deep-learning-05-talk-about-convolutional-neural-network%EF%BC%88cnn%EF%BC%89/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gif"/><Relationship Id="rId4" Type="http://schemas.openxmlformats.org/officeDocument/2006/relationships/hyperlink" Target="https://github.com/vdumoulin/conv_arithmetic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Relationship Id="rId4" Type="http://schemas.openxmlformats.org/officeDocument/2006/relationships/image" Target="../media/image5.png"/><Relationship Id="rId5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Relationship Id="rId4" Type="http://schemas.openxmlformats.org/officeDocument/2006/relationships/image" Target="../media/image13.png"/><Relationship Id="rId5" Type="http://schemas.openxmlformats.org/officeDocument/2006/relationships/image" Target="../media/image5.png"/><Relationship Id="rId6" Type="http://schemas.openxmlformats.org/officeDocument/2006/relationships/image" Target="../media/image10.png"/><Relationship Id="rId7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Relationship Id="rId4" Type="http://schemas.openxmlformats.org/officeDocument/2006/relationships/image" Target="../media/image13.png"/><Relationship Id="rId5" Type="http://schemas.openxmlformats.org/officeDocument/2006/relationships/image" Target="../media/image5.png"/><Relationship Id="rId6" Type="http://schemas.openxmlformats.org/officeDocument/2006/relationships/image" Target="../media/image10.png"/><Relationship Id="rId7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07" name="Google Shape;207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313094"/>
            <a:ext cx="9143999" cy="284760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08" name="Google Shape;208;p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12941" y="1239342"/>
            <a:ext cx="2049525" cy="556864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53"/>
          <p:cNvSpPr txBox="1"/>
          <p:nvPr>
            <p:ph idx="4294967295" type="ctrTitle"/>
          </p:nvPr>
        </p:nvSpPr>
        <p:spPr>
          <a:xfrm>
            <a:off x="628447" y="14103"/>
            <a:ext cx="61266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ML/DL for </a:t>
            </a:r>
            <a:r>
              <a:rPr b="0" i="0" lang="en" sz="4200" u="none" cap="none" strike="noStrike">
                <a:solidFill>
                  <a:srgbClr val="004C7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Everyone</a:t>
            </a:r>
            <a:r>
              <a:rPr b="0" i="0" lang="en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0" i="0" lang="en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with</a:t>
            </a:r>
            <a:r>
              <a:rPr b="0" i="0" lang="en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0" i="0" lang="en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/>
          </a:p>
        </p:txBody>
      </p:sp>
      <p:pic>
        <p:nvPicPr>
          <p:cNvPr descr="Image" id="210" name="Google Shape;210;p5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355806" y="4711991"/>
            <a:ext cx="756518" cy="409473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53"/>
          <p:cNvSpPr txBox="1"/>
          <p:nvPr/>
        </p:nvSpPr>
        <p:spPr>
          <a:xfrm>
            <a:off x="1940850" y="1871100"/>
            <a:ext cx="5262300" cy="55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Font typeface="Helvetica Neue"/>
              <a:buNone/>
            </a:pPr>
            <a:r>
              <a:rPr b="0" i="0" lang="en" sz="34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Lecture 10: Basic CNN</a:t>
            </a:r>
            <a:endParaRPr sz="500"/>
          </a:p>
        </p:txBody>
      </p:sp>
      <p:sp>
        <p:nvSpPr>
          <p:cNvPr id="212" name="Google Shape;212;p53"/>
          <p:cNvSpPr txBox="1"/>
          <p:nvPr/>
        </p:nvSpPr>
        <p:spPr>
          <a:xfrm>
            <a:off x="0" y="4286750"/>
            <a:ext cx="4159500" cy="873900"/>
          </a:xfrm>
          <a:prstGeom prst="rect">
            <a:avLst/>
          </a:prstGeom>
          <a:gradFill>
            <a:gsLst>
              <a:gs pos="0">
                <a:srgbClr val="55C1FF">
                  <a:alpha val="77647"/>
                </a:srgbClr>
              </a:gs>
              <a:gs pos="100000">
                <a:srgbClr val="0076B9">
                  <a:alpha val="77647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Sung Kim &lt;</a:t>
            </a:r>
            <a:r>
              <a:rPr lang="en" sz="1600" u="sng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hunkim+ml@gmail.com</a:t>
            </a:r>
            <a:r>
              <a:rPr lang="en" sz="1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&gt; HKUST</a:t>
            </a:r>
            <a:endParaRPr sz="20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Code: </a:t>
            </a:r>
            <a:r>
              <a:rPr lang="en" sz="1300" u="sng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https://github.com/hunkim/PyTorchZeroToAll</a:t>
            </a:r>
            <a:r>
              <a:rPr lang="en" sz="130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13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Slides: </a:t>
            </a:r>
            <a:r>
              <a:rPr lang="en" sz="1300" u="sng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http://bit.ly/PyTorchZeroAll</a:t>
            </a:r>
            <a:r>
              <a:rPr lang="en" sz="1300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1300">
              <a:solidFill>
                <a:srgbClr val="FFFF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Videos: </a:t>
            </a:r>
            <a:r>
              <a:rPr lang="en" sz="1300" u="sng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http://bit.ly/PyTorchVideo</a:t>
            </a:r>
            <a:r>
              <a:rPr lang="en" sz="1300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1300">
              <a:solidFill>
                <a:srgbClr val="FFFF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 803" id="313" name="Google Shape;313;p62"/>
          <p:cNvPicPr preferRelativeResize="0"/>
          <p:nvPr/>
        </p:nvPicPr>
        <p:blipFill rotWithShape="1">
          <a:blip r:embed="rId3">
            <a:alphaModFix amt="44000"/>
          </a:blip>
          <a:srcRect b="0" l="0" r="0" t="0"/>
          <a:stretch/>
        </p:blipFill>
        <p:spPr>
          <a:xfrm>
            <a:off x="3250050" y="1677225"/>
            <a:ext cx="1145903" cy="275493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 808" id="314" name="Google Shape;314;p6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6299" y="749200"/>
            <a:ext cx="1541035" cy="428996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5" name="Google Shape;315;p62"/>
          <p:cNvGrpSpPr/>
          <p:nvPr/>
        </p:nvGrpSpPr>
        <p:grpSpPr>
          <a:xfrm>
            <a:off x="762186" y="981889"/>
            <a:ext cx="1419000" cy="3589988"/>
            <a:chOff x="-1" y="0"/>
            <a:chExt cx="3784000" cy="9573301"/>
          </a:xfrm>
        </p:grpSpPr>
        <p:sp>
          <p:nvSpPr>
            <p:cNvPr id="316" name="Google Shape;316;p62"/>
            <p:cNvSpPr txBox="1"/>
            <p:nvPr/>
          </p:nvSpPr>
          <p:spPr>
            <a:xfrm rot="-482792">
              <a:off x="145348" y="2106886"/>
              <a:ext cx="1628836" cy="177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5818E"/>
                </a:buClr>
                <a:buFont typeface="Consolas"/>
                <a:buNone/>
              </a:pPr>
              <a:r>
                <a:rPr b="0" i="0" lang="en" sz="3200" u="none" cap="none" strike="noStrike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1</a:t>
              </a:r>
              <a:endParaRPr sz="500"/>
            </a:p>
          </p:txBody>
        </p:sp>
        <p:sp>
          <p:nvSpPr>
            <p:cNvPr id="317" name="Google Shape;317;p62"/>
            <p:cNvSpPr txBox="1"/>
            <p:nvPr/>
          </p:nvSpPr>
          <p:spPr>
            <a:xfrm rot="-482792">
              <a:off x="1103948" y="1069685"/>
              <a:ext cx="1628836" cy="177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5818E"/>
                </a:buClr>
                <a:buFont typeface="Consolas"/>
                <a:buNone/>
              </a:pPr>
              <a:r>
                <a:rPr b="0" i="0" lang="en" sz="3200" u="none" cap="none" strike="noStrike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2</a:t>
              </a:r>
              <a:endParaRPr sz="500"/>
            </a:p>
          </p:txBody>
        </p:sp>
        <p:sp>
          <p:nvSpPr>
            <p:cNvPr id="318" name="Google Shape;318;p62"/>
            <p:cNvSpPr txBox="1"/>
            <p:nvPr/>
          </p:nvSpPr>
          <p:spPr>
            <a:xfrm rot="-482792">
              <a:off x="2039281" y="105286"/>
              <a:ext cx="1628836" cy="177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5818E"/>
                </a:buClr>
                <a:buFont typeface="Consolas"/>
                <a:buNone/>
              </a:pPr>
              <a:r>
                <a:rPr b="0" i="0" lang="en" sz="3200" u="none" cap="none" strike="noStrike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3</a:t>
              </a:r>
              <a:endParaRPr sz="500"/>
            </a:p>
          </p:txBody>
        </p:sp>
        <p:sp>
          <p:nvSpPr>
            <p:cNvPr id="319" name="Google Shape;319;p62"/>
            <p:cNvSpPr txBox="1"/>
            <p:nvPr/>
          </p:nvSpPr>
          <p:spPr>
            <a:xfrm rot="-482792">
              <a:off x="115881" y="4852886"/>
              <a:ext cx="1628836" cy="177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5818E"/>
                </a:buClr>
                <a:buFont typeface="Consolas"/>
                <a:buNone/>
              </a:pPr>
              <a:r>
                <a:rPr b="0" i="0" lang="en" sz="3200" u="none" cap="none" strike="noStrike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4</a:t>
              </a:r>
              <a:endParaRPr sz="500"/>
            </a:p>
          </p:txBody>
        </p:sp>
        <p:sp>
          <p:nvSpPr>
            <p:cNvPr id="320" name="Google Shape;320;p62"/>
            <p:cNvSpPr txBox="1"/>
            <p:nvPr/>
          </p:nvSpPr>
          <p:spPr>
            <a:xfrm rot="-482792">
              <a:off x="1074481" y="3815686"/>
              <a:ext cx="1628836" cy="177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5818E"/>
                </a:buClr>
                <a:buFont typeface="Consolas"/>
                <a:buNone/>
              </a:pPr>
              <a:r>
                <a:rPr b="0" i="0" lang="en" sz="3200" u="none" cap="none" strike="noStrike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5</a:t>
              </a:r>
              <a:endParaRPr sz="500"/>
            </a:p>
          </p:txBody>
        </p:sp>
        <p:sp>
          <p:nvSpPr>
            <p:cNvPr id="321" name="Google Shape;321;p62"/>
            <p:cNvSpPr txBox="1"/>
            <p:nvPr/>
          </p:nvSpPr>
          <p:spPr>
            <a:xfrm rot="-482792">
              <a:off x="2009815" y="2851286"/>
              <a:ext cx="1628836" cy="177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5818E"/>
                </a:buClr>
                <a:buFont typeface="Consolas"/>
                <a:buNone/>
              </a:pPr>
              <a:r>
                <a:rPr b="0" i="0" lang="en" sz="3200" u="none" cap="none" strike="noStrike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6</a:t>
              </a:r>
              <a:endParaRPr sz="500"/>
            </a:p>
          </p:txBody>
        </p:sp>
        <p:sp>
          <p:nvSpPr>
            <p:cNvPr id="322" name="Google Shape;322;p62"/>
            <p:cNvSpPr txBox="1"/>
            <p:nvPr/>
          </p:nvSpPr>
          <p:spPr>
            <a:xfrm rot="-482792">
              <a:off x="115881" y="7697686"/>
              <a:ext cx="1628836" cy="177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5818E"/>
                </a:buClr>
                <a:buFont typeface="Consolas"/>
                <a:buNone/>
              </a:pPr>
              <a:r>
                <a:rPr b="0" i="0" lang="en" sz="3200" u="none" cap="none" strike="noStrike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7</a:t>
              </a:r>
              <a:endParaRPr sz="500"/>
            </a:p>
          </p:txBody>
        </p:sp>
        <p:sp>
          <p:nvSpPr>
            <p:cNvPr id="323" name="Google Shape;323;p62"/>
            <p:cNvSpPr txBox="1"/>
            <p:nvPr/>
          </p:nvSpPr>
          <p:spPr>
            <a:xfrm rot="-482792">
              <a:off x="1074481" y="6660486"/>
              <a:ext cx="1628836" cy="177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5818E"/>
                </a:buClr>
                <a:buFont typeface="Consolas"/>
                <a:buNone/>
              </a:pPr>
              <a:r>
                <a:rPr b="0" i="0" lang="en" sz="3200" u="none" cap="none" strike="noStrike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8</a:t>
              </a:r>
              <a:endParaRPr sz="500"/>
            </a:p>
          </p:txBody>
        </p:sp>
        <p:sp>
          <p:nvSpPr>
            <p:cNvPr id="324" name="Google Shape;324;p62"/>
            <p:cNvSpPr txBox="1"/>
            <p:nvPr/>
          </p:nvSpPr>
          <p:spPr>
            <a:xfrm rot="-482792">
              <a:off x="2009815" y="5696085"/>
              <a:ext cx="1628836" cy="177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5818E"/>
                </a:buClr>
                <a:buFont typeface="Consolas"/>
                <a:buNone/>
              </a:pPr>
              <a:r>
                <a:rPr b="0" i="0" lang="en" sz="3200" u="none" cap="none" strike="noStrike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9</a:t>
              </a:r>
              <a:endParaRPr sz="500"/>
            </a:p>
          </p:txBody>
        </p:sp>
      </p:grpSp>
      <p:pic>
        <p:nvPicPr>
          <p:cNvPr descr="Shape 819" id="325" name="Google Shape;325;p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809752" y="1280345"/>
            <a:ext cx="1795881" cy="3406305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62"/>
          <p:cNvSpPr txBox="1"/>
          <p:nvPr/>
        </p:nvSpPr>
        <p:spPr>
          <a:xfrm rot="-482792">
            <a:off x="1843979" y="681490"/>
            <a:ext cx="610814" cy="66384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818E"/>
              </a:buClr>
              <a:buFont typeface="Consolas"/>
              <a:buNone/>
            </a:pPr>
            <a:r>
              <a:rPr b="0" i="0" lang="en" sz="3200" u="none" cap="none" strike="noStrike">
                <a:solidFill>
                  <a:srgbClr val="45818E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endParaRPr sz="500"/>
          </a:p>
        </p:txBody>
      </p:sp>
      <p:sp>
        <p:nvSpPr>
          <p:cNvPr id="327" name="Google Shape;327;p62"/>
          <p:cNvSpPr txBox="1"/>
          <p:nvPr/>
        </p:nvSpPr>
        <p:spPr>
          <a:xfrm rot="-482792">
            <a:off x="1843979" y="1748290"/>
            <a:ext cx="610814" cy="66384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818E"/>
              </a:buClr>
              <a:buFont typeface="Consolas"/>
              <a:buNone/>
            </a:pPr>
            <a:r>
              <a:rPr b="0" i="0" lang="en" sz="3200" u="none" cap="none" strike="noStrike">
                <a:solidFill>
                  <a:srgbClr val="45818E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endParaRPr sz="500"/>
          </a:p>
        </p:txBody>
      </p:sp>
      <p:sp>
        <p:nvSpPr>
          <p:cNvPr id="328" name="Google Shape;328;p62"/>
          <p:cNvSpPr txBox="1"/>
          <p:nvPr/>
        </p:nvSpPr>
        <p:spPr>
          <a:xfrm rot="-482792">
            <a:off x="1843979" y="2815090"/>
            <a:ext cx="610814" cy="66384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818E"/>
              </a:buClr>
              <a:buFont typeface="Consolas"/>
              <a:buNone/>
            </a:pPr>
            <a:r>
              <a:rPr b="0" i="0" lang="en" sz="3200" u="none" cap="none" strike="noStrike">
                <a:solidFill>
                  <a:srgbClr val="45818E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endParaRPr sz="500"/>
          </a:p>
        </p:txBody>
      </p:sp>
      <p:grpSp>
        <p:nvGrpSpPr>
          <p:cNvPr id="329" name="Google Shape;329;p62"/>
          <p:cNvGrpSpPr/>
          <p:nvPr/>
        </p:nvGrpSpPr>
        <p:grpSpPr>
          <a:xfrm>
            <a:off x="838386" y="3764239"/>
            <a:ext cx="1407950" cy="1493438"/>
            <a:chOff x="-1" y="0"/>
            <a:chExt cx="3754534" cy="3982500"/>
          </a:xfrm>
        </p:grpSpPr>
        <p:sp>
          <p:nvSpPr>
            <p:cNvPr id="330" name="Google Shape;330;p62"/>
            <p:cNvSpPr txBox="1"/>
            <p:nvPr/>
          </p:nvSpPr>
          <p:spPr>
            <a:xfrm rot="-482792">
              <a:off x="115881" y="2106886"/>
              <a:ext cx="1628836" cy="177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5818E"/>
                </a:buClr>
                <a:buFont typeface="Consolas"/>
                <a:buNone/>
              </a:pPr>
              <a:r>
                <a:rPr b="0" i="0" lang="en" sz="3200" u="none" cap="none" strike="noStrike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endParaRPr sz="500"/>
            </a:p>
          </p:txBody>
        </p:sp>
        <p:sp>
          <p:nvSpPr>
            <p:cNvPr id="331" name="Google Shape;331;p62"/>
            <p:cNvSpPr txBox="1"/>
            <p:nvPr/>
          </p:nvSpPr>
          <p:spPr>
            <a:xfrm rot="-482792">
              <a:off x="1074481" y="1069686"/>
              <a:ext cx="1628836" cy="177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5818E"/>
                </a:buClr>
                <a:buFont typeface="Consolas"/>
                <a:buNone/>
              </a:pPr>
              <a:r>
                <a:rPr b="0" i="0" lang="en" sz="3200" u="none" cap="none" strike="noStrike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endParaRPr sz="500"/>
            </a:p>
          </p:txBody>
        </p:sp>
        <p:sp>
          <p:nvSpPr>
            <p:cNvPr id="332" name="Google Shape;332;p62"/>
            <p:cNvSpPr txBox="1"/>
            <p:nvPr/>
          </p:nvSpPr>
          <p:spPr>
            <a:xfrm rot="-482792">
              <a:off x="2009815" y="105285"/>
              <a:ext cx="1628836" cy="177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5818E"/>
                </a:buClr>
                <a:buFont typeface="Consolas"/>
                <a:buNone/>
              </a:pPr>
              <a:r>
                <a:rPr b="0" i="0" lang="en" sz="3200" u="none" cap="none" strike="noStrike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endParaRPr sz="500"/>
            </a:p>
          </p:txBody>
        </p:sp>
      </p:grpSp>
      <p:sp>
        <p:nvSpPr>
          <p:cNvPr id="333" name="Google Shape;333;p62"/>
          <p:cNvSpPr txBox="1"/>
          <p:nvPr/>
        </p:nvSpPr>
        <p:spPr>
          <a:xfrm rot="-482792">
            <a:off x="1920179" y="3424690"/>
            <a:ext cx="610814" cy="66384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818E"/>
              </a:buClr>
              <a:buFont typeface="Consolas"/>
              <a:buNone/>
            </a:pPr>
            <a:r>
              <a:rPr b="0" i="0" lang="en" sz="3200" u="none" cap="none" strike="noStrike">
                <a:solidFill>
                  <a:srgbClr val="45818E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endParaRPr sz="500"/>
          </a:p>
        </p:txBody>
      </p:sp>
      <p:grpSp>
        <p:nvGrpSpPr>
          <p:cNvPr id="334" name="Google Shape;334;p62"/>
          <p:cNvGrpSpPr/>
          <p:nvPr/>
        </p:nvGrpSpPr>
        <p:grpSpPr>
          <a:xfrm>
            <a:off x="7866050" y="3789050"/>
            <a:ext cx="311738" cy="516263"/>
            <a:chOff x="0" y="0"/>
            <a:chExt cx="831300" cy="1376700"/>
          </a:xfrm>
        </p:grpSpPr>
        <p:sp>
          <p:nvSpPr>
            <p:cNvPr id="335" name="Google Shape;335;p62"/>
            <p:cNvSpPr/>
            <p:nvPr/>
          </p:nvSpPr>
          <p:spPr>
            <a:xfrm>
              <a:off x="0" y="0"/>
              <a:ext cx="831300" cy="987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t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" name="Google Shape;336;p62"/>
            <p:cNvSpPr txBox="1"/>
            <p:nvPr/>
          </p:nvSpPr>
          <p:spPr>
            <a:xfrm>
              <a:off x="0" y="0"/>
              <a:ext cx="831300" cy="137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Consolas"/>
                <a:buNone/>
              </a:pPr>
              <a:r>
                <a:rPr b="0" i="0" lang="en" sz="2200" u="none" cap="none" strike="noStrike"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rPr>
                <a:t>3</a:t>
              </a:r>
              <a:endParaRPr sz="500"/>
            </a:p>
          </p:txBody>
        </p:sp>
      </p:grpSp>
      <p:grpSp>
        <p:nvGrpSpPr>
          <p:cNvPr id="337" name="Google Shape;337;p62"/>
          <p:cNvGrpSpPr/>
          <p:nvPr/>
        </p:nvGrpSpPr>
        <p:grpSpPr>
          <a:xfrm>
            <a:off x="8295551" y="2426700"/>
            <a:ext cx="311738" cy="516263"/>
            <a:chOff x="0" y="0"/>
            <a:chExt cx="831300" cy="1376700"/>
          </a:xfrm>
        </p:grpSpPr>
        <p:sp>
          <p:nvSpPr>
            <p:cNvPr id="338" name="Google Shape;338;p62"/>
            <p:cNvSpPr/>
            <p:nvPr/>
          </p:nvSpPr>
          <p:spPr>
            <a:xfrm>
              <a:off x="0" y="0"/>
              <a:ext cx="831300" cy="987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t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" name="Google Shape;339;p62"/>
            <p:cNvSpPr txBox="1"/>
            <p:nvPr/>
          </p:nvSpPr>
          <p:spPr>
            <a:xfrm>
              <a:off x="0" y="0"/>
              <a:ext cx="831300" cy="137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Consolas"/>
                <a:buNone/>
              </a:pPr>
              <a:r>
                <a:rPr b="0" i="0" lang="en" sz="2200" u="none" cap="none" strike="noStrike"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rPr>
                <a:t>3</a:t>
              </a:r>
              <a:endParaRPr sz="500"/>
            </a:p>
          </p:txBody>
        </p:sp>
      </p:grpSp>
      <p:sp>
        <p:nvSpPr>
          <p:cNvPr id="340" name="Google Shape;340;p62"/>
          <p:cNvSpPr txBox="1"/>
          <p:nvPr>
            <p:ph type="title"/>
          </p:nvPr>
        </p:nvSpPr>
        <p:spPr>
          <a:xfrm>
            <a:off x="-8188" y="-32325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Simple convolution layer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onsolas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Image: 1,3,3,1 image, Filter: 2,2,1,1, Stride: 1x1, Wi</a:t>
            </a:r>
            <a:r>
              <a:rPr lang="en" sz="1400">
                <a:latin typeface="Consolas"/>
                <a:ea typeface="Consolas"/>
                <a:cs typeface="Consolas"/>
                <a:sym typeface="Consolas"/>
              </a:rPr>
              <a:t>t</a:t>
            </a:r>
            <a:r>
              <a:rPr b="0" i="0" lang="en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h </a:t>
            </a:r>
            <a:r>
              <a:rPr lang="en" sz="1400">
                <a:latin typeface="Consolas"/>
                <a:ea typeface="Consolas"/>
                <a:cs typeface="Consolas"/>
                <a:sym typeface="Consolas"/>
              </a:rPr>
              <a:t>p</a:t>
            </a:r>
            <a:r>
              <a:rPr b="0" i="0" lang="en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adding</a:t>
            </a:r>
            <a:endParaRPr/>
          </a:p>
        </p:txBody>
      </p:sp>
      <p:sp>
        <p:nvSpPr>
          <p:cNvPr id="341" name="Google Shape;341;p62"/>
          <p:cNvSpPr txBox="1"/>
          <p:nvPr/>
        </p:nvSpPr>
        <p:spPr>
          <a:xfrm rot="-2700000">
            <a:off x="3482280" y="2426639"/>
            <a:ext cx="610940" cy="66397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Font typeface="Consolas"/>
              <a:buNone/>
            </a:pPr>
            <a:r>
              <a:rPr lang="en" sz="2000">
                <a:solidFill>
                  <a:srgbClr val="B45F06"/>
                </a:solidFill>
                <a:latin typeface="Consolas"/>
                <a:ea typeface="Consolas"/>
                <a:cs typeface="Consolas"/>
                <a:sym typeface="Consolas"/>
              </a:rPr>
              <a:t>0.1</a:t>
            </a:r>
            <a:endParaRPr sz="2000"/>
          </a:p>
        </p:txBody>
      </p:sp>
      <p:sp>
        <p:nvSpPr>
          <p:cNvPr id="342" name="Google Shape;342;p62"/>
          <p:cNvSpPr txBox="1"/>
          <p:nvPr/>
        </p:nvSpPr>
        <p:spPr>
          <a:xfrm rot="-2966486">
            <a:off x="3863245" y="1969514"/>
            <a:ext cx="610865" cy="6638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Font typeface="Consolas"/>
              <a:buNone/>
            </a:pPr>
            <a:r>
              <a:rPr lang="en" sz="2000">
                <a:solidFill>
                  <a:srgbClr val="B45F06"/>
                </a:solidFill>
                <a:latin typeface="Consolas"/>
                <a:ea typeface="Consolas"/>
                <a:cs typeface="Consolas"/>
                <a:sym typeface="Consolas"/>
              </a:rPr>
              <a:t>0.5</a:t>
            </a:r>
            <a:endParaRPr sz="2000"/>
          </a:p>
        </p:txBody>
      </p:sp>
      <p:sp>
        <p:nvSpPr>
          <p:cNvPr id="343" name="Google Shape;343;p62"/>
          <p:cNvSpPr txBox="1"/>
          <p:nvPr/>
        </p:nvSpPr>
        <p:spPr>
          <a:xfrm rot="-3145267">
            <a:off x="3482267" y="3486375"/>
            <a:ext cx="610967" cy="66401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Font typeface="Consolas"/>
              <a:buNone/>
            </a:pPr>
            <a:r>
              <a:rPr lang="en" sz="2000">
                <a:solidFill>
                  <a:srgbClr val="B45F06"/>
                </a:solidFill>
                <a:latin typeface="Consolas"/>
                <a:ea typeface="Consolas"/>
                <a:cs typeface="Consolas"/>
                <a:sym typeface="Consolas"/>
              </a:rPr>
              <a:t>0.3</a:t>
            </a:r>
            <a:endParaRPr sz="2000"/>
          </a:p>
        </p:txBody>
      </p:sp>
      <p:sp>
        <p:nvSpPr>
          <p:cNvPr id="344" name="Google Shape;344;p62"/>
          <p:cNvSpPr txBox="1"/>
          <p:nvPr/>
        </p:nvSpPr>
        <p:spPr>
          <a:xfrm rot="-3006045">
            <a:off x="3939508" y="3029211"/>
            <a:ext cx="610814" cy="66405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Font typeface="Consolas"/>
              <a:buNone/>
            </a:pPr>
            <a:r>
              <a:rPr lang="en" sz="2000">
                <a:solidFill>
                  <a:srgbClr val="B45F06"/>
                </a:solidFill>
                <a:latin typeface="Consolas"/>
                <a:ea typeface="Consolas"/>
                <a:cs typeface="Consolas"/>
                <a:sym typeface="Consolas"/>
              </a:rPr>
              <a:t>0.4</a:t>
            </a:r>
            <a:endParaRPr sz="20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63"/>
          <p:cNvSpPr txBox="1"/>
          <p:nvPr>
            <p:ph type="title"/>
          </p:nvPr>
        </p:nvSpPr>
        <p:spPr>
          <a:xfrm>
            <a:off x="-8200" y="133948"/>
            <a:ext cx="9160500" cy="8805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Convolution with padding</a:t>
            </a:r>
            <a:r>
              <a:rPr lang="en"/>
              <a:t> in Action</a:t>
            </a:r>
            <a:endParaRPr/>
          </a:p>
        </p:txBody>
      </p:sp>
      <p:sp>
        <p:nvSpPr>
          <p:cNvPr id="350" name="Google Shape;350;p63"/>
          <p:cNvSpPr txBox="1"/>
          <p:nvPr/>
        </p:nvSpPr>
        <p:spPr>
          <a:xfrm>
            <a:off x="6083050" y="4786800"/>
            <a:ext cx="32133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latin typeface="Gill Sans"/>
                <a:ea typeface="Gill Sans"/>
                <a:cs typeface="Gill Sans"/>
                <a:sym typeface="Gill Sans"/>
                <a:hlinkClick r:id="rId3"/>
              </a:rPr>
              <a:t>https://github.com/vdumoulin/conv_arithmetic</a:t>
            </a:r>
            <a:r>
              <a:rPr lang="en" sz="12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 sz="1200"/>
          </a:p>
        </p:txBody>
      </p:sp>
      <p:pic>
        <p:nvPicPr>
          <p:cNvPr id="351" name="Google Shape;351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2000" y="1433398"/>
            <a:ext cx="7620000" cy="2828925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64"/>
          <p:cNvSpPr txBox="1"/>
          <p:nvPr>
            <p:ph type="title"/>
          </p:nvPr>
        </p:nvSpPr>
        <p:spPr>
          <a:xfrm>
            <a:off x="-8200" y="133948"/>
            <a:ext cx="9160500" cy="8805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Convolution with stride in Action</a:t>
            </a:r>
            <a:endParaRPr/>
          </a:p>
        </p:txBody>
      </p:sp>
      <p:sp>
        <p:nvSpPr>
          <p:cNvPr id="357" name="Google Shape;357;p64"/>
          <p:cNvSpPr txBox="1"/>
          <p:nvPr/>
        </p:nvSpPr>
        <p:spPr>
          <a:xfrm>
            <a:off x="6083050" y="4786800"/>
            <a:ext cx="32133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latin typeface="Gill Sans"/>
                <a:ea typeface="Gill Sans"/>
                <a:cs typeface="Gill Sans"/>
                <a:sym typeface="Gill Sans"/>
                <a:hlinkClick r:id="rId3"/>
              </a:rPr>
              <a:t>https://github.com/vdumoulin/conv_arithmetic</a:t>
            </a:r>
            <a:r>
              <a:rPr lang="en" sz="12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 sz="1200"/>
          </a:p>
        </p:txBody>
      </p:sp>
      <p:pic>
        <p:nvPicPr>
          <p:cNvPr id="358" name="Google Shape;358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30725" y="1296298"/>
            <a:ext cx="7620000" cy="306705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59" name="Google Shape;359;p64"/>
          <p:cNvSpPr/>
          <p:nvPr/>
        </p:nvSpPr>
        <p:spPr>
          <a:xfrm>
            <a:off x="7028275" y="1007925"/>
            <a:ext cx="2787900" cy="3651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4" name="Google Shape;364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6961" y="0"/>
            <a:ext cx="9160963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9" name="Google Shape;369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6200"/>
            <a:ext cx="9144000" cy="50672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4" name="Google Shape;374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72" y="-6125"/>
            <a:ext cx="9180053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9" name="Google Shape;379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7900"/>
            <a:ext cx="9144000" cy="5125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4" name="Google Shape;384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8597"/>
            <a:ext cx="9201576" cy="51620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Google Shape;389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75" y="38450"/>
            <a:ext cx="9170501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4" name="Google Shape;394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32" y="70700"/>
            <a:ext cx="9170520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54"/>
          <p:cNvSpPr txBox="1"/>
          <p:nvPr>
            <p:ph type="title"/>
          </p:nvPr>
        </p:nvSpPr>
        <p:spPr>
          <a:xfrm>
            <a:off x="0" y="8075"/>
            <a:ext cx="9073200" cy="1488000"/>
          </a:xfrm>
          <a:prstGeom prst="rect">
            <a:avLst/>
          </a:prstGeom>
        </p:spPr>
        <p:txBody>
          <a:bodyPr anchorCtr="0" anchor="b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Call for Comments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Please feel free to add comments directly on these slides.</a:t>
            </a:r>
            <a:endParaRPr sz="2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Other slides: </a:t>
            </a:r>
            <a:r>
              <a:rPr lang="en" sz="2800" u="sng">
                <a:solidFill>
                  <a:schemeClr val="hlink"/>
                </a:solidFill>
                <a:hlinkClick r:id="rId3"/>
              </a:rPr>
              <a:t>http://bit.ly/PyTorchZeroAll</a:t>
            </a:r>
            <a:r>
              <a:rPr lang="en" sz="2800"/>
              <a:t>      </a:t>
            </a:r>
            <a:endParaRPr sz="2800"/>
          </a:p>
        </p:txBody>
      </p:sp>
      <p:sp>
        <p:nvSpPr>
          <p:cNvPr id="218" name="Google Shape;218;p54"/>
          <p:cNvSpPr txBox="1"/>
          <p:nvPr/>
        </p:nvSpPr>
        <p:spPr>
          <a:xfrm>
            <a:off x="5446800" y="4728475"/>
            <a:ext cx="4064700" cy="55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Picture from http://www.tssablog.org/archives/3280</a:t>
            </a:r>
            <a:endParaRPr sz="1200"/>
          </a:p>
        </p:txBody>
      </p:sp>
      <p:pic>
        <p:nvPicPr>
          <p:cNvPr id="219" name="Google Shape;219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32442" y="1538300"/>
            <a:ext cx="6008308" cy="332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72"/>
          <p:cNvSpPr txBox="1"/>
          <p:nvPr>
            <p:ph type="title"/>
          </p:nvPr>
        </p:nvSpPr>
        <p:spPr>
          <a:xfrm>
            <a:off x="-8250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Max pooling </a:t>
            </a:r>
            <a:endParaRPr/>
          </a:p>
        </p:txBody>
      </p:sp>
      <p:pic>
        <p:nvPicPr>
          <p:cNvPr descr="Shape 733" id="400" name="Google Shape;400;p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9975" y="1404106"/>
            <a:ext cx="1212121" cy="325390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 734" id="401" name="Google Shape;401;p7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74837" y="2487261"/>
            <a:ext cx="1215233" cy="47786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 735" id="402" name="Google Shape;402;p7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642276" y="1683750"/>
            <a:ext cx="5312096" cy="2449588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p72"/>
          <p:cNvSpPr/>
          <p:nvPr/>
        </p:nvSpPr>
        <p:spPr>
          <a:xfrm>
            <a:off x="3733800" y="3743325"/>
            <a:ext cx="3129900" cy="1285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04" name="Google Shape;404;p72"/>
          <p:cNvSpPr/>
          <p:nvPr/>
        </p:nvSpPr>
        <p:spPr>
          <a:xfrm>
            <a:off x="3667125" y="1828800"/>
            <a:ext cx="430200" cy="2085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73"/>
          <p:cNvSpPr txBox="1"/>
          <p:nvPr>
            <p:ph type="title"/>
          </p:nvPr>
        </p:nvSpPr>
        <p:spPr>
          <a:xfrm>
            <a:off x="-8200" y="133948"/>
            <a:ext cx="9160500" cy="8805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Max Pooling in Action</a:t>
            </a:r>
            <a:endParaRPr/>
          </a:p>
        </p:txBody>
      </p:sp>
      <p:sp>
        <p:nvSpPr>
          <p:cNvPr id="410" name="Google Shape;410;p73"/>
          <p:cNvSpPr txBox="1"/>
          <p:nvPr/>
        </p:nvSpPr>
        <p:spPr>
          <a:xfrm>
            <a:off x="6083050" y="4786800"/>
            <a:ext cx="32133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latin typeface="Gill Sans"/>
                <a:ea typeface="Gill Sans"/>
                <a:cs typeface="Gill Sans"/>
                <a:sym typeface="Gill Sans"/>
                <a:hlinkClick r:id="rId3"/>
              </a:rPr>
              <a:t>https://github.com/vdumoulin/conv_arithmetic</a:t>
            </a:r>
            <a:r>
              <a:rPr lang="en" sz="12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 sz="1200"/>
          </a:p>
        </p:txBody>
      </p:sp>
      <p:pic>
        <p:nvPicPr>
          <p:cNvPr id="411" name="Google Shape;411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59438" y="1282850"/>
            <a:ext cx="5225224" cy="29849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74"/>
          <p:cNvSpPr txBox="1"/>
          <p:nvPr>
            <p:ph type="title"/>
          </p:nvPr>
        </p:nvSpPr>
        <p:spPr>
          <a:xfrm>
            <a:off x="-8200" y="133948"/>
            <a:ext cx="9160500" cy="8805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Avg Pooling</a:t>
            </a:r>
            <a:r>
              <a:rPr lang="en"/>
              <a:t> in Action</a:t>
            </a:r>
            <a:endParaRPr/>
          </a:p>
        </p:txBody>
      </p:sp>
      <p:sp>
        <p:nvSpPr>
          <p:cNvPr id="417" name="Google Shape;417;p74"/>
          <p:cNvSpPr txBox="1"/>
          <p:nvPr/>
        </p:nvSpPr>
        <p:spPr>
          <a:xfrm>
            <a:off x="6083050" y="4786800"/>
            <a:ext cx="32133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latin typeface="Gill Sans"/>
                <a:ea typeface="Gill Sans"/>
                <a:cs typeface="Gill Sans"/>
                <a:sym typeface="Gill Sans"/>
                <a:hlinkClick r:id="rId3"/>
              </a:rPr>
              <a:t>https://github.com/vdumoulin/conv_arithmetic</a:t>
            </a:r>
            <a:r>
              <a:rPr lang="en" sz="12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 sz="1200"/>
          </a:p>
        </p:txBody>
      </p:sp>
      <p:pic>
        <p:nvPicPr>
          <p:cNvPr id="418" name="Google Shape;418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81301" y="1322550"/>
            <a:ext cx="5181400" cy="2933975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75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CNN</a:t>
            </a:r>
            <a:endParaRPr/>
          </a:p>
        </p:txBody>
      </p:sp>
      <p:pic>
        <p:nvPicPr>
          <p:cNvPr descr="Shape 719" id="424" name="Google Shape;424;p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1813" y="1275930"/>
            <a:ext cx="7876985" cy="3044093"/>
          </a:xfrm>
          <a:prstGeom prst="rect">
            <a:avLst/>
          </a:prstGeom>
          <a:noFill/>
          <a:ln>
            <a:noFill/>
          </a:ln>
        </p:spPr>
      </p:pic>
      <p:sp>
        <p:nvSpPr>
          <p:cNvPr id="425" name="Google Shape;425;p75"/>
          <p:cNvSpPr txBox="1"/>
          <p:nvPr/>
        </p:nvSpPr>
        <p:spPr>
          <a:xfrm>
            <a:off x="4014175" y="4754707"/>
            <a:ext cx="4934400" cy="25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7A7"/>
              </a:buClr>
              <a:buFont typeface="Helvetica Neue"/>
              <a:buNone/>
            </a:pPr>
            <a:r>
              <a:rPr b="0" i="0" lang="en" sz="1400" u="sng" cap="none" strike="noStrik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http://parse.ele.tue.nl/cluster/2/CNNArchitecture.jpg</a:t>
            </a:r>
            <a:r>
              <a:rPr b="0" i="0" lang="en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5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76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Locally Connected Features</a:t>
            </a:r>
            <a:endParaRPr/>
          </a:p>
        </p:txBody>
      </p:sp>
      <p:sp>
        <p:nvSpPr>
          <p:cNvPr id="431" name="Google Shape;431;p76"/>
          <p:cNvSpPr txBox="1"/>
          <p:nvPr/>
        </p:nvSpPr>
        <p:spPr>
          <a:xfrm>
            <a:off x="929926" y="4881575"/>
            <a:ext cx="8205900" cy="21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100" u="sng" cap="none" strike="noStrik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https://ireneli.eu/2016/02/03/deep-learning-05-talk-about-convolutional-neural-network%EF%BC%88cnn%EF%BC%89/</a:t>
            </a:r>
            <a:r>
              <a:rPr b="1" i="0" lang="en" sz="1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500"/>
          </a:p>
        </p:txBody>
      </p:sp>
      <p:pic>
        <p:nvPicPr>
          <p:cNvPr descr="Image" id="432" name="Google Shape;432;p7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0792" y="1393031"/>
            <a:ext cx="8124190" cy="30527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7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Simple CNN</a:t>
            </a:r>
            <a:endParaRPr/>
          </a:p>
        </p:txBody>
      </p:sp>
      <p:pic>
        <p:nvPicPr>
          <p:cNvPr descr="Shape 920" id="438" name="Google Shape;438;p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50845" y="1377463"/>
            <a:ext cx="5705671" cy="238727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439" name="Google Shape;439;p7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2475" y="2114346"/>
            <a:ext cx="1224598" cy="12181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78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Simple CNN</a:t>
            </a:r>
            <a:endParaRPr/>
          </a:p>
        </p:txBody>
      </p:sp>
      <p:pic>
        <p:nvPicPr>
          <p:cNvPr descr="Shape 920" id="445" name="Google Shape;445;p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50845" y="1377463"/>
            <a:ext cx="5705671" cy="238727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446" name="Google Shape;446;p7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2475" y="2114346"/>
            <a:ext cx="1224598" cy="1218183"/>
          </a:xfrm>
          <a:prstGeom prst="rect">
            <a:avLst/>
          </a:prstGeom>
          <a:noFill/>
          <a:ln>
            <a:noFill/>
          </a:ln>
        </p:spPr>
      </p:pic>
      <p:sp>
        <p:nvSpPr>
          <p:cNvPr id="447" name="Google Shape;447;p78"/>
          <p:cNvSpPr/>
          <p:nvPr/>
        </p:nvSpPr>
        <p:spPr>
          <a:xfrm>
            <a:off x="2083235" y="3753744"/>
            <a:ext cx="1572600" cy="966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torch.nn.Conv2d (in_channels, </a:t>
            </a:r>
            <a:endParaRPr sz="5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out_channels, </a:t>
            </a:r>
            <a:endParaRPr sz="5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kernel_siz)</a:t>
            </a:r>
            <a:endParaRPr sz="500"/>
          </a:p>
        </p:txBody>
      </p:sp>
      <p:sp>
        <p:nvSpPr>
          <p:cNvPr id="448" name="Google Shape;448;p78"/>
          <p:cNvSpPr txBox="1"/>
          <p:nvPr/>
        </p:nvSpPr>
        <p:spPr>
          <a:xfrm>
            <a:off x="2089227" y="4764286"/>
            <a:ext cx="4104900" cy="244200"/>
          </a:xfrm>
          <a:prstGeom prst="rect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558D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.conv1 = nn.Conv2d(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2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49" name="Google Shape;449;p78"/>
          <p:cNvSpPr/>
          <p:nvPr/>
        </p:nvSpPr>
        <p:spPr>
          <a:xfrm>
            <a:off x="4283510" y="3585122"/>
            <a:ext cx="1389600" cy="773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nn.MaxPool2d </a:t>
            </a:r>
            <a:endParaRPr sz="5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(kernel_size)</a:t>
            </a:r>
            <a:endParaRPr sz="500"/>
          </a:p>
        </p:txBody>
      </p:sp>
      <p:sp>
        <p:nvSpPr>
          <p:cNvPr id="450" name="Google Shape;450;p78"/>
          <p:cNvSpPr txBox="1"/>
          <p:nvPr/>
        </p:nvSpPr>
        <p:spPr>
          <a:xfrm>
            <a:off x="4284739" y="4394211"/>
            <a:ext cx="2361600" cy="244200"/>
          </a:xfrm>
          <a:prstGeom prst="rect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558D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.mp = nn.MaxPool2d(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51" name="Google Shape;451;p78"/>
          <p:cNvSpPr txBox="1"/>
          <p:nvPr/>
        </p:nvSpPr>
        <p:spPr>
          <a:xfrm>
            <a:off x="6370714" y="1136661"/>
            <a:ext cx="2637000" cy="2442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558D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.fc = nn.Linear(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320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52" name="Google Shape;452;p78"/>
          <p:cNvSpPr/>
          <p:nvPr/>
        </p:nvSpPr>
        <p:spPr>
          <a:xfrm>
            <a:off x="6788138" y="1420751"/>
            <a:ext cx="894600" cy="547200"/>
          </a:xfrm>
          <a:prstGeom prst="rect">
            <a:avLst/>
          </a:prstGeom>
          <a:solidFill>
            <a:srgbClr val="F3B802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Linear</a:t>
            </a:r>
            <a:endParaRPr sz="5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79"/>
          <p:cNvSpPr txBox="1"/>
          <p:nvPr>
            <p:ph type="title"/>
          </p:nvPr>
        </p:nvSpPr>
        <p:spPr>
          <a:xfrm>
            <a:off x="3862599" y="323643"/>
            <a:ext cx="3063900" cy="81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2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Simple CNN</a:t>
            </a:r>
            <a:endParaRPr/>
          </a:p>
        </p:txBody>
      </p:sp>
      <p:pic>
        <p:nvPicPr>
          <p:cNvPr descr="Image" id="458" name="Google Shape;458;p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07162" y="292894"/>
            <a:ext cx="1070893" cy="107089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 920" id="459" name="Google Shape;459;p7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9645" y="143950"/>
            <a:ext cx="2803016" cy="1172795"/>
          </a:xfrm>
          <a:prstGeom prst="rect">
            <a:avLst/>
          </a:prstGeom>
          <a:noFill/>
          <a:ln>
            <a:noFill/>
          </a:ln>
        </p:spPr>
      </p:pic>
      <p:sp>
        <p:nvSpPr>
          <p:cNvPr id="460" name="Google Shape;460;p79"/>
          <p:cNvSpPr txBox="1"/>
          <p:nvPr/>
        </p:nvSpPr>
        <p:spPr>
          <a:xfrm>
            <a:off x="141898" y="1573388"/>
            <a:ext cx="5013000" cy="294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12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class 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Net(nn.Module):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12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i="0" lang="en" sz="12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i="0" lang="en" sz="1200" u="none" cap="none" strike="noStrike">
                <a:solidFill>
                  <a:srgbClr val="B22AB2"/>
                </a:solidFill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):</a:t>
            </a:r>
            <a:endParaRPr b="1" i="0" sz="12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super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(Net,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).</a:t>
            </a:r>
            <a:r>
              <a:rPr i="0" lang="en" sz="1200" u="none" cap="none" strike="noStrike">
                <a:solidFill>
                  <a:srgbClr val="B22AB2"/>
                </a:solidFill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.conv1 = nn.Conv2d(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2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.conv2 = nn.Conv2d(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2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.mp = nn.MaxPool2d(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.fc = nn.Linear(</a:t>
            </a:r>
            <a:r>
              <a:rPr i="0" lang="en" sz="18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100???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# </a:t>
            </a: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???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-&gt; 10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12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i="0" lang="en" sz="12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forward(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x):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in_size = x.size(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F.relu(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.mp(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.conv1(x)))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F.relu(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.mp(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.conv2(x)))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x.view(in_size, -</a:t>
            </a:r>
            <a:r>
              <a:rPr b="1"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1"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1" lang="en" sz="12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# flatten the tensor</a:t>
            </a:r>
            <a:endParaRPr b="1" i="1" sz="1200" u="none" cap="none" strike="noStrike">
              <a:solidFill>
                <a:srgbClr val="80808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Arial"/>
              <a:buNone/>
            </a:pPr>
            <a:r>
              <a:rPr i="1" lang="en" sz="12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x =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.fc(x)</a:t>
            </a:r>
            <a:endParaRPr b="1" i="0" sz="12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1" i="0" lang="en" sz="12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F.log_softmax(x)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80"/>
          <p:cNvSpPr txBox="1"/>
          <p:nvPr>
            <p:ph type="title"/>
          </p:nvPr>
        </p:nvSpPr>
        <p:spPr>
          <a:xfrm>
            <a:off x="3862599" y="323643"/>
            <a:ext cx="3063900" cy="81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2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Simple CNN</a:t>
            </a:r>
            <a:endParaRPr/>
          </a:p>
        </p:txBody>
      </p:sp>
      <p:pic>
        <p:nvPicPr>
          <p:cNvPr descr="Image" id="466" name="Google Shape;466;p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07162" y="292894"/>
            <a:ext cx="1070893" cy="107089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 920" id="467" name="Google Shape;467;p8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9645" y="143950"/>
            <a:ext cx="2803016" cy="1172795"/>
          </a:xfrm>
          <a:prstGeom prst="rect">
            <a:avLst/>
          </a:prstGeom>
          <a:noFill/>
          <a:ln>
            <a:noFill/>
          </a:ln>
        </p:spPr>
      </p:pic>
      <p:sp>
        <p:nvSpPr>
          <p:cNvPr id="468" name="Google Shape;468;p80"/>
          <p:cNvSpPr txBox="1"/>
          <p:nvPr/>
        </p:nvSpPr>
        <p:spPr>
          <a:xfrm>
            <a:off x="351978" y="4783336"/>
            <a:ext cx="5745000" cy="248700"/>
          </a:xfrm>
          <a:prstGeom prst="rect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RuntimeError: size mismatch, m1: [64 x </a:t>
            </a:r>
            <a:r>
              <a:rPr b="1" i="0" lang="en" sz="1200" u="none" cap="none" strike="noStrike">
                <a:solidFill>
                  <a:srgbClr val="000000"/>
                </a:solidFill>
              </a:rPr>
              <a:t>320</a:t>
            </a: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], m2: [100 x 10] </a:t>
            </a:r>
            <a:endParaRPr sz="500"/>
          </a:p>
        </p:txBody>
      </p:sp>
      <p:sp>
        <p:nvSpPr>
          <p:cNvPr id="469" name="Google Shape;469;p80"/>
          <p:cNvSpPr txBox="1"/>
          <p:nvPr/>
        </p:nvSpPr>
        <p:spPr>
          <a:xfrm>
            <a:off x="141898" y="1573388"/>
            <a:ext cx="5013000" cy="294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12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class 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Net(nn.Module):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12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i="0" lang="en" sz="12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i="0" lang="en" sz="1200" u="none" cap="none" strike="noStrike">
                <a:solidFill>
                  <a:srgbClr val="B22AB2"/>
                </a:solidFill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):</a:t>
            </a:r>
            <a:endParaRPr b="1" i="0" sz="12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super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(Net,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).</a:t>
            </a:r>
            <a:r>
              <a:rPr i="0" lang="en" sz="1200" u="none" cap="none" strike="noStrike">
                <a:solidFill>
                  <a:srgbClr val="B22AB2"/>
                </a:solidFill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.conv1 = nn.Conv2d(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2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.conv2 = nn.Conv2d(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2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.mp = nn.MaxPool2d(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.fc = nn.Linear(</a:t>
            </a:r>
            <a:r>
              <a:rPr i="0" lang="en" sz="18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100???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# </a:t>
            </a: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???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-&gt; 10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12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i="0" lang="en" sz="12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forward(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x):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in_size = x.size(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F.relu(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.mp(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.conv1(x)))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F.relu(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.mp(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.conv2(x)))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x.view(in_size, -</a:t>
            </a:r>
            <a:r>
              <a:rPr b="1"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1"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1" lang="en" sz="12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# flatten the tensor</a:t>
            </a:r>
            <a:endParaRPr b="1" i="1" sz="1200" u="none" cap="none" strike="noStrike">
              <a:solidFill>
                <a:srgbClr val="80808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Arial"/>
              <a:buNone/>
            </a:pPr>
            <a:r>
              <a:rPr i="1" lang="en" sz="12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x =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.fc(x)</a:t>
            </a:r>
            <a:endParaRPr b="1" i="0" sz="12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1" i="0" lang="en" sz="12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F.log_softmax(x)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81"/>
          <p:cNvSpPr txBox="1"/>
          <p:nvPr>
            <p:ph type="title"/>
          </p:nvPr>
        </p:nvSpPr>
        <p:spPr>
          <a:xfrm>
            <a:off x="3862599" y="323643"/>
            <a:ext cx="3063900" cy="81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2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Simple CNN</a:t>
            </a:r>
            <a:endParaRPr/>
          </a:p>
        </p:txBody>
      </p:sp>
      <p:pic>
        <p:nvPicPr>
          <p:cNvPr descr="Image" id="475" name="Google Shape;475;p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07162" y="292894"/>
            <a:ext cx="1070893" cy="107089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 920" id="476" name="Google Shape;476;p8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9645" y="143950"/>
            <a:ext cx="2803016" cy="1172795"/>
          </a:xfrm>
          <a:prstGeom prst="rect">
            <a:avLst/>
          </a:prstGeom>
          <a:noFill/>
          <a:ln>
            <a:noFill/>
          </a:ln>
        </p:spPr>
      </p:pic>
      <p:sp>
        <p:nvSpPr>
          <p:cNvPr id="477" name="Google Shape;477;p81"/>
          <p:cNvSpPr txBox="1"/>
          <p:nvPr/>
        </p:nvSpPr>
        <p:spPr>
          <a:xfrm>
            <a:off x="351978" y="4783336"/>
            <a:ext cx="5745000" cy="248700"/>
          </a:xfrm>
          <a:prstGeom prst="rect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RuntimeError: size mismatch, m1: [64 x </a:t>
            </a:r>
            <a:r>
              <a:rPr b="1" i="0" lang="en" sz="1200" u="none" cap="none" strike="noStrike">
                <a:solidFill>
                  <a:srgbClr val="000000"/>
                </a:solidFill>
              </a:rPr>
              <a:t>320</a:t>
            </a: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], m2: [100 x 10] </a:t>
            </a:r>
            <a:endParaRPr sz="500"/>
          </a:p>
        </p:txBody>
      </p:sp>
      <p:sp>
        <p:nvSpPr>
          <p:cNvPr id="478" name="Google Shape;478;p81"/>
          <p:cNvSpPr txBox="1"/>
          <p:nvPr/>
        </p:nvSpPr>
        <p:spPr>
          <a:xfrm>
            <a:off x="141898" y="1573388"/>
            <a:ext cx="5013000" cy="294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12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class 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Net(nn.Module):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12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i="0" lang="en" sz="12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i="0" lang="en" sz="1200" u="none" cap="none" strike="noStrike">
                <a:solidFill>
                  <a:srgbClr val="B22AB2"/>
                </a:solidFill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):</a:t>
            </a:r>
            <a:endParaRPr b="1" i="0" sz="12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super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(Net,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).</a:t>
            </a:r>
            <a:r>
              <a:rPr i="0" lang="en" sz="1200" u="none" cap="none" strike="noStrike">
                <a:solidFill>
                  <a:srgbClr val="B22AB2"/>
                </a:solidFill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.conv1 = nn.Conv2d(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2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.conv2 = nn.Conv2d(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2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.mp = nn.MaxPool2d(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.fc = nn.Linear(</a:t>
            </a:r>
            <a:r>
              <a:rPr lang="en" sz="1800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320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# </a:t>
            </a: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320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-&gt; 10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12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i="0" lang="en" sz="12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forward(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x):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in_size = x.size(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F.relu(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.mp(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.conv1(x)))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F.relu(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.mp(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.conv2(x)))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x.view(in_size, -</a:t>
            </a:r>
            <a:r>
              <a:rPr b="1"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1"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1" lang="en" sz="12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# flatten the tensor</a:t>
            </a:r>
            <a:endParaRPr b="1" i="1" sz="1200" u="none" cap="none" strike="noStrike">
              <a:solidFill>
                <a:srgbClr val="80808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Arial"/>
              <a:buNone/>
            </a:pPr>
            <a:r>
              <a:rPr i="1" lang="en" sz="12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x =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.fc(x)</a:t>
            </a:r>
            <a:endParaRPr b="1" i="0" sz="12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1" i="0" lang="en" sz="12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F.log_softmax(x)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24" name="Google Shape;224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313094"/>
            <a:ext cx="9143999" cy="284760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25" name="Google Shape;225;p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12941" y="1239342"/>
            <a:ext cx="2049525" cy="556864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55"/>
          <p:cNvSpPr txBox="1"/>
          <p:nvPr>
            <p:ph idx="4294967295" type="ctrTitle"/>
          </p:nvPr>
        </p:nvSpPr>
        <p:spPr>
          <a:xfrm>
            <a:off x="628447" y="14103"/>
            <a:ext cx="61266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ML/DL for </a:t>
            </a:r>
            <a:r>
              <a:rPr b="0" i="0" lang="en" sz="4200" u="none" cap="none" strike="noStrike">
                <a:solidFill>
                  <a:srgbClr val="004C7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Everyone</a:t>
            </a:r>
            <a:r>
              <a:rPr b="0" i="0" lang="en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0" i="0" lang="en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with</a:t>
            </a:r>
            <a:r>
              <a:rPr b="0" i="0" lang="en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0" i="0" lang="en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/>
          </a:p>
        </p:txBody>
      </p:sp>
      <p:pic>
        <p:nvPicPr>
          <p:cNvPr descr="Image" id="227" name="Google Shape;227;p5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355806" y="4711991"/>
            <a:ext cx="756518" cy="409473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55"/>
          <p:cNvSpPr txBox="1"/>
          <p:nvPr/>
        </p:nvSpPr>
        <p:spPr>
          <a:xfrm>
            <a:off x="1940850" y="1871100"/>
            <a:ext cx="5262300" cy="55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Font typeface="Helvetica Neue"/>
              <a:buNone/>
            </a:pPr>
            <a:r>
              <a:rPr b="0" i="0" lang="en" sz="34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Lecture 10: Basic CNN</a:t>
            </a:r>
            <a:endParaRPr sz="500"/>
          </a:p>
        </p:txBody>
      </p:sp>
      <p:sp>
        <p:nvSpPr>
          <p:cNvPr id="229" name="Google Shape;229;p55"/>
          <p:cNvSpPr txBox="1"/>
          <p:nvPr/>
        </p:nvSpPr>
        <p:spPr>
          <a:xfrm>
            <a:off x="0" y="4286750"/>
            <a:ext cx="4159500" cy="873900"/>
          </a:xfrm>
          <a:prstGeom prst="rect">
            <a:avLst/>
          </a:prstGeom>
          <a:gradFill>
            <a:gsLst>
              <a:gs pos="0">
                <a:srgbClr val="55C1FF">
                  <a:alpha val="77647"/>
                </a:srgbClr>
              </a:gs>
              <a:gs pos="100000">
                <a:srgbClr val="0076B9">
                  <a:alpha val="77647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Sung Kim &lt;</a:t>
            </a:r>
            <a:r>
              <a:rPr lang="en" sz="1600" u="sng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hunkim+ml@gmail.com</a:t>
            </a:r>
            <a:r>
              <a:rPr lang="en" sz="1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&gt; HKUST</a:t>
            </a:r>
            <a:endParaRPr sz="20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Code: </a:t>
            </a:r>
            <a:r>
              <a:rPr lang="en" sz="1300" u="sng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https://github.com/hunkim/PyTorchZeroToAll</a:t>
            </a:r>
            <a:r>
              <a:rPr lang="en" sz="130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13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Slides: </a:t>
            </a:r>
            <a:r>
              <a:rPr lang="en" sz="1300" u="sng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http://bit.ly/PyTorchZeroAll</a:t>
            </a:r>
            <a:r>
              <a:rPr lang="en" sz="1300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1300">
              <a:solidFill>
                <a:srgbClr val="FFFF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Videos: </a:t>
            </a:r>
            <a:r>
              <a:rPr lang="en" sz="1300" u="sng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http://bit.ly/PyTorchVideo</a:t>
            </a:r>
            <a:r>
              <a:rPr lang="en" sz="1300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1300">
              <a:solidFill>
                <a:srgbClr val="FFFF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82"/>
          <p:cNvSpPr txBox="1"/>
          <p:nvPr>
            <p:ph type="title"/>
          </p:nvPr>
        </p:nvSpPr>
        <p:spPr>
          <a:xfrm>
            <a:off x="3862599" y="323643"/>
            <a:ext cx="3063900" cy="81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2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Simple CNN</a:t>
            </a:r>
            <a:endParaRPr/>
          </a:p>
        </p:txBody>
      </p:sp>
      <p:pic>
        <p:nvPicPr>
          <p:cNvPr descr="Image" id="484" name="Google Shape;484;p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07162" y="292894"/>
            <a:ext cx="1070893" cy="1070893"/>
          </a:xfrm>
          <a:prstGeom prst="rect">
            <a:avLst/>
          </a:prstGeom>
          <a:noFill/>
          <a:ln>
            <a:noFill/>
          </a:ln>
        </p:spPr>
      </p:pic>
      <p:sp>
        <p:nvSpPr>
          <p:cNvPr id="485" name="Google Shape;485;p82"/>
          <p:cNvSpPr txBox="1"/>
          <p:nvPr/>
        </p:nvSpPr>
        <p:spPr>
          <a:xfrm>
            <a:off x="141898" y="1573388"/>
            <a:ext cx="5013000" cy="294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12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class 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Net(nn.Module):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12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i="0" lang="en" sz="12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i="0" lang="en" sz="1200" u="none" cap="none" strike="noStrike">
                <a:solidFill>
                  <a:srgbClr val="B22AB2"/>
                </a:solidFill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):</a:t>
            </a:r>
            <a:endParaRPr b="1" i="0" sz="12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super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(Net,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).</a:t>
            </a:r>
            <a:r>
              <a:rPr i="0" lang="en" sz="1200" u="none" cap="none" strike="noStrike">
                <a:solidFill>
                  <a:srgbClr val="B22AB2"/>
                </a:solidFill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.conv1 = nn.Conv2d(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2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.conv2 = nn.Conv2d(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2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.mp = nn.MaxPool2d(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.fc = nn.Linear(</a:t>
            </a:r>
            <a:r>
              <a:rPr lang="en" sz="1800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320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# 320 -&gt; 10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12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i="0" lang="en" sz="12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forward(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x):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in_size = x.size(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F.relu(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.mp(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.conv1(x)))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F.relu(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.mp(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.conv2(x)))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x.view(in_size, -</a:t>
            </a:r>
            <a:r>
              <a:rPr b="1"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1"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1" lang="en" sz="12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# flatten the tensor</a:t>
            </a:r>
            <a:endParaRPr b="1" i="1" sz="1200" u="none" cap="none" strike="noStrike">
              <a:solidFill>
                <a:srgbClr val="80808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Arial"/>
              <a:buNone/>
            </a:pPr>
            <a:r>
              <a:rPr i="1" lang="en" sz="12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x =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.fc(x)</a:t>
            </a:r>
            <a:endParaRPr b="1" i="0" sz="12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1" i="0" lang="en" sz="12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F.log_softmax(x)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descr="Shape 920" id="486" name="Google Shape;486;p8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9645" y="143950"/>
            <a:ext cx="2803016" cy="1172795"/>
          </a:xfrm>
          <a:prstGeom prst="rect">
            <a:avLst/>
          </a:prstGeom>
          <a:noFill/>
          <a:ln>
            <a:noFill/>
          </a:ln>
        </p:spPr>
      </p:pic>
      <p:sp>
        <p:nvSpPr>
          <p:cNvPr id="487" name="Google Shape;487;p82"/>
          <p:cNvSpPr txBox="1"/>
          <p:nvPr/>
        </p:nvSpPr>
        <p:spPr>
          <a:xfrm>
            <a:off x="5084925" y="1503925"/>
            <a:ext cx="4005900" cy="3405900"/>
          </a:xfrm>
          <a:prstGeom prst="rect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[46080/60000 (77%)]	Loss: 0.108415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[46720/60000 (78%)]	Loss: 0.140700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[47360/60000 (79%)]	Loss: 0.090830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[48000/60000 (80%)]	Loss: 0.031640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[48640/60000 (81%)]	Loss: 0.014934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[49280/60000 (82%)]	Loss: 0.090210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[49920/60000 (83%)]	Loss: 0.074975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[50560/60000 (84%)]	Loss: 0.058671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[51200/60000 (85%)]	Loss: 0.023464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[51840/60000 (86%)]	Loss: 0.018025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[52480/60000 (87%)]	Loss: 0.098865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[53120/60000 (88%)]	Loss: 0.013985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[53760/60000 (90%)]	Loss: 0.070476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[54400/60000 (91%)]	Loss: 0.065411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[55040/60000 (92%)]	Loss: 0.028783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[55680/60000 (93%)]	Loss: 0.008333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[56320/60000 (94%)]	Loss: 0.020412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[56960/60000 (95%)]	Loss: 0.036749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[57600/60000 (96%)]	Loss: 0.163087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[58240/60000 (97%)]	Loss: 0.117539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[58880/60000 (98%)]	Loss: 0.032256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[59520/60000 (99%)]	Loss: 0.026360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Test set: Average loss: 0.0483, Accuracy: 9846/10000 </a:t>
            </a:r>
            <a:r>
              <a:rPr b="1" i="0" lang="en" sz="11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(98%)</a:t>
            </a:r>
            <a:endParaRPr sz="5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83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Exercise 10-1: Implement CNN</a:t>
            </a:r>
            <a:r>
              <a:rPr lang="en"/>
              <a:t> </a:t>
            </a: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more layers </a:t>
            </a:r>
            <a:endParaRPr/>
          </a:p>
        </p:txBody>
      </p:sp>
      <p:pic>
        <p:nvPicPr>
          <p:cNvPr descr="Shape 969" id="493" name="Google Shape;493;p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6789" y="1949575"/>
            <a:ext cx="7669042" cy="21222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498" name="Google Shape;498;p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43788" y="1188959"/>
            <a:ext cx="8334643" cy="395396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499" name="Google Shape;499;p8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68415" y="82999"/>
            <a:ext cx="2804502" cy="1393851"/>
          </a:xfrm>
          <a:prstGeom prst="rect">
            <a:avLst/>
          </a:prstGeom>
          <a:noFill/>
          <a:ln>
            <a:noFill/>
          </a:ln>
        </p:spPr>
      </p:pic>
      <p:sp>
        <p:nvSpPr>
          <p:cNvPr id="500" name="Google Shape;500;p84"/>
          <p:cNvSpPr txBox="1"/>
          <p:nvPr/>
        </p:nvSpPr>
        <p:spPr>
          <a:xfrm>
            <a:off x="5292225" y="2022450"/>
            <a:ext cx="3512400" cy="109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Font typeface="Helvetica Neue"/>
              <a:buNone/>
            </a:pPr>
            <a:r>
              <a:rPr b="1" i="0" lang="en" sz="34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Lecture 11: </a:t>
            </a:r>
            <a:endParaRPr sz="5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Font typeface="Helvetica Neue"/>
              <a:buNone/>
            </a:pPr>
            <a:r>
              <a:rPr b="1" lang="en" sz="3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Advanced CNN</a:t>
            </a:r>
            <a:endParaRPr sz="5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56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CNN</a:t>
            </a:r>
            <a:endParaRPr/>
          </a:p>
        </p:txBody>
      </p:sp>
      <p:pic>
        <p:nvPicPr>
          <p:cNvPr descr="Shape 719" id="235" name="Google Shape;235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1813" y="1275930"/>
            <a:ext cx="7876985" cy="3044093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56"/>
          <p:cNvSpPr txBox="1"/>
          <p:nvPr/>
        </p:nvSpPr>
        <p:spPr>
          <a:xfrm>
            <a:off x="4014175" y="4754707"/>
            <a:ext cx="4934400" cy="25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7A7"/>
              </a:buClr>
              <a:buFont typeface="Helvetica Neue"/>
              <a:buNone/>
            </a:pPr>
            <a:r>
              <a:rPr b="0" i="0" lang="en" sz="1400" u="sng" cap="none" strike="noStrik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http://parse.ele.tue.nl/cluster/2/CNNArchitecture.jpg</a:t>
            </a:r>
            <a:r>
              <a:rPr b="0" i="0" lang="en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5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41" name="Google Shape;241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0358" y="247082"/>
            <a:ext cx="9120267" cy="4897147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57"/>
          <p:cNvSpPr txBox="1"/>
          <p:nvPr/>
        </p:nvSpPr>
        <p:spPr>
          <a:xfrm>
            <a:off x="1010575" y="4881575"/>
            <a:ext cx="8125200" cy="21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100" u="sng" cap="none" strike="noStrik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https://ireneli.eu/2016/02/03/deep-learning-05-talk-about-convolutional-neural-network%EF%BC%88cnn%EF%BC%89/</a:t>
            </a:r>
            <a:r>
              <a:rPr b="1" i="0" lang="en" sz="1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5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58"/>
          <p:cNvSpPr txBox="1"/>
          <p:nvPr>
            <p:ph type="title"/>
          </p:nvPr>
        </p:nvSpPr>
        <p:spPr>
          <a:xfrm>
            <a:off x="-8200" y="133948"/>
            <a:ext cx="9160500" cy="8805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Convolution in Action</a:t>
            </a:r>
            <a:endParaRPr/>
          </a:p>
        </p:txBody>
      </p:sp>
      <p:pic>
        <p:nvPicPr>
          <p:cNvPr id="248" name="Google Shape;248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65350" y="1168725"/>
            <a:ext cx="3213300" cy="3652603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49" name="Google Shape;249;p58"/>
          <p:cNvSpPr txBox="1"/>
          <p:nvPr/>
        </p:nvSpPr>
        <p:spPr>
          <a:xfrm>
            <a:off x="6083050" y="4786800"/>
            <a:ext cx="32133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latin typeface="Gill Sans"/>
                <a:ea typeface="Gill Sans"/>
                <a:cs typeface="Gill Sans"/>
                <a:sym typeface="Gill Sans"/>
                <a:hlinkClick r:id="rId4"/>
              </a:rPr>
              <a:t>https://github.com/vdumoulin/conv_arithmetic</a:t>
            </a:r>
            <a:r>
              <a:rPr lang="en" sz="12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 sz="12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59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Simple convolution layer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onsolas"/>
              <a:buNone/>
            </a:pPr>
            <a:r>
              <a:rPr b="0" i="0" lang="en" sz="2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Stride: 1x1</a:t>
            </a:r>
            <a:endParaRPr/>
          </a:p>
        </p:txBody>
      </p:sp>
      <p:pic>
        <p:nvPicPr>
          <p:cNvPr descr="Shape 741" id="255" name="Google Shape;255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572145"/>
            <a:ext cx="4654550" cy="340014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 742" id="256" name="Google Shape;256;p5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08427" y="1465920"/>
            <a:ext cx="1795881" cy="3406305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59"/>
          <p:cNvSpPr txBox="1"/>
          <p:nvPr/>
        </p:nvSpPr>
        <p:spPr>
          <a:xfrm>
            <a:off x="3045025" y="1625275"/>
            <a:ext cx="13455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3x3x1</a:t>
            </a:r>
            <a:endParaRPr sz="500"/>
          </a:p>
        </p:txBody>
      </p:sp>
      <p:sp>
        <p:nvSpPr>
          <p:cNvPr id="258" name="Google Shape;258;p59"/>
          <p:cNvSpPr txBox="1"/>
          <p:nvPr/>
        </p:nvSpPr>
        <p:spPr>
          <a:xfrm>
            <a:off x="2864575" y="1982125"/>
            <a:ext cx="18588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2x2x1 filter</a:t>
            </a:r>
            <a:endParaRPr sz="500"/>
          </a:p>
        </p:txBody>
      </p:sp>
      <p:pic>
        <p:nvPicPr>
          <p:cNvPr descr="Shape 745" id="259" name="Google Shape;259;p5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648500" y="1574570"/>
            <a:ext cx="1858677" cy="420880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59"/>
          <p:cNvSpPr/>
          <p:nvPr/>
        </p:nvSpPr>
        <p:spPr>
          <a:xfrm>
            <a:off x="4417100" y="1593350"/>
            <a:ext cx="531000" cy="481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 757" id="265" name="Google Shape;265;p60"/>
          <p:cNvPicPr preferRelativeResize="0"/>
          <p:nvPr/>
        </p:nvPicPr>
        <p:blipFill rotWithShape="1">
          <a:blip r:embed="rId3">
            <a:alphaModFix amt="44000"/>
          </a:blip>
          <a:srcRect b="0" l="0" r="0" t="0"/>
          <a:stretch/>
        </p:blipFill>
        <p:spPr>
          <a:xfrm>
            <a:off x="3250050" y="1677225"/>
            <a:ext cx="1145903" cy="2754930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60"/>
          <p:cNvSpPr txBox="1"/>
          <p:nvPr>
            <p:ph type="title"/>
          </p:nvPr>
        </p:nvSpPr>
        <p:spPr>
          <a:xfrm>
            <a:off x="-8188" y="-32325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Simple convolution layer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onsolas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Image: 1,3,3,1 image, Filter: 2,2,1,1, Stride: 1x1, No Padding</a:t>
            </a:r>
            <a:endParaRPr/>
          </a:p>
        </p:txBody>
      </p:sp>
      <p:sp>
        <p:nvSpPr>
          <p:cNvPr id="267" name="Google Shape;267;p60"/>
          <p:cNvSpPr txBox="1"/>
          <p:nvPr/>
        </p:nvSpPr>
        <p:spPr>
          <a:xfrm rot="-2700000">
            <a:off x="3482280" y="2426639"/>
            <a:ext cx="610940" cy="66397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Font typeface="Consolas"/>
              <a:buNone/>
            </a:pPr>
            <a:r>
              <a:rPr lang="en" sz="2000">
                <a:solidFill>
                  <a:srgbClr val="B45F06"/>
                </a:solidFill>
                <a:latin typeface="Consolas"/>
                <a:ea typeface="Consolas"/>
                <a:cs typeface="Consolas"/>
                <a:sym typeface="Consolas"/>
              </a:rPr>
              <a:t>0.1</a:t>
            </a:r>
            <a:endParaRPr sz="2000"/>
          </a:p>
        </p:txBody>
      </p:sp>
      <p:sp>
        <p:nvSpPr>
          <p:cNvPr id="268" name="Google Shape;268;p60"/>
          <p:cNvSpPr txBox="1"/>
          <p:nvPr/>
        </p:nvSpPr>
        <p:spPr>
          <a:xfrm rot="-2966486">
            <a:off x="3863245" y="1969514"/>
            <a:ext cx="610865" cy="6638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Font typeface="Consolas"/>
              <a:buNone/>
            </a:pPr>
            <a:r>
              <a:rPr lang="en" sz="2000">
                <a:solidFill>
                  <a:srgbClr val="B45F06"/>
                </a:solidFill>
                <a:latin typeface="Consolas"/>
                <a:ea typeface="Consolas"/>
                <a:cs typeface="Consolas"/>
                <a:sym typeface="Consolas"/>
              </a:rPr>
              <a:t>0.5</a:t>
            </a:r>
            <a:endParaRPr sz="2000"/>
          </a:p>
        </p:txBody>
      </p:sp>
      <p:sp>
        <p:nvSpPr>
          <p:cNvPr id="269" name="Google Shape;269;p60"/>
          <p:cNvSpPr txBox="1"/>
          <p:nvPr/>
        </p:nvSpPr>
        <p:spPr>
          <a:xfrm rot="-3145267">
            <a:off x="3482267" y="3486375"/>
            <a:ext cx="610967" cy="66401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Font typeface="Consolas"/>
              <a:buNone/>
            </a:pPr>
            <a:r>
              <a:rPr lang="en" sz="2000">
                <a:solidFill>
                  <a:srgbClr val="B45F06"/>
                </a:solidFill>
                <a:latin typeface="Consolas"/>
                <a:ea typeface="Consolas"/>
                <a:cs typeface="Consolas"/>
                <a:sym typeface="Consolas"/>
              </a:rPr>
              <a:t>0.3</a:t>
            </a:r>
            <a:endParaRPr sz="2000"/>
          </a:p>
        </p:txBody>
      </p:sp>
      <p:sp>
        <p:nvSpPr>
          <p:cNvPr id="270" name="Google Shape;270;p60"/>
          <p:cNvSpPr txBox="1"/>
          <p:nvPr/>
        </p:nvSpPr>
        <p:spPr>
          <a:xfrm rot="-3006045">
            <a:off x="3939508" y="3029211"/>
            <a:ext cx="610814" cy="66405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Font typeface="Consolas"/>
              <a:buNone/>
            </a:pPr>
            <a:r>
              <a:rPr lang="en" sz="2000">
                <a:solidFill>
                  <a:srgbClr val="B45F06"/>
                </a:solidFill>
                <a:latin typeface="Consolas"/>
                <a:ea typeface="Consolas"/>
                <a:cs typeface="Consolas"/>
                <a:sym typeface="Consolas"/>
              </a:rPr>
              <a:t>0.4</a:t>
            </a:r>
            <a:endParaRPr sz="2000"/>
          </a:p>
        </p:txBody>
      </p:sp>
      <p:pic>
        <p:nvPicPr>
          <p:cNvPr descr="Shape 763" id="271" name="Google Shape;271;p6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6299" y="749200"/>
            <a:ext cx="1541035" cy="428996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2" name="Google Shape;272;p60"/>
          <p:cNvGrpSpPr/>
          <p:nvPr/>
        </p:nvGrpSpPr>
        <p:grpSpPr>
          <a:xfrm>
            <a:off x="762186" y="981889"/>
            <a:ext cx="1419000" cy="3589988"/>
            <a:chOff x="-1" y="0"/>
            <a:chExt cx="3784000" cy="9573301"/>
          </a:xfrm>
        </p:grpSpPr>
        <p:sp>
          <p:nvSpPr>
            <p:cNvPr id="273" name="Google Shape;273;p60"/>
            <p:cNvSpPr txBox="1"/>
            <p:nvPr/>
          </p:nvSpPr>
          <p:spPr>
            <a:xfrm rot="-482792">
              <a:off x="145348" y="2106886"/>
              <a:ext cx="1628836" cy="177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5818E"/>
                </a:buClr>
                <a:buFont typeface="Consolas"/>
                <a:buNone/>
              </a:pPr>
              <a:r>
                <a:rPr b="0" i="0" lang="en" sz="3200" u="none" cap="none" strike="noStrike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1</a:t>
              </a:r>
              <a:endParaRPr sz="500"/>
            </a:p>
          </p:txBody>
        </p:sp>
        <p:sp>
          <p:nvSpPr>
            <p:cNvPr id="274" name="Google Shape;274;p60"/>
            <p:cNvSpPr txBox="1"/>
            <p:nvPr/>
          </p:nvSpPr>
          <p:spPr>
            <a:xfrm rot="-482792">
              <a:off x="1103948" y="1069685"/>
              <a:ext cx="1628836" cy="177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5818E"/>
                </a:buClr>
                <a:buFont typeface="Consolas"/>
                <a:buNone/>
              </a:pPr>
              <a:r>
                <a:rPr b="0" i="0" lang="en" sz="3200" u="none" cap="none" strike="noStrike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2</a:t>
              </a:r>
              <a:endParaRPr sz="500"/>
            </a:p>
          </p:txBody>
        </p:sp>
        <p:sp>
          <p:nvSpPr>
            <p:cNvPr id="275" name="Google Shape;275;p60"/>
            <p:cNvSpPr txBox="1"/>
            <p:nvPr/>
          </p:nvSpPr>
          <p:spPr>
            <a:xfrm rot="-482792">
              <a:off x="2039281" y="105286"/>
              <a:ext cx="1628836" cy="177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5818E"/>
                </a:buClr>
                <a:buFont typeface="Consolas"/>
                <a:buNone/>
              </a:pPr>
              <a:r>
                <a:rPr b="0" i="0" lang="en" sz="3200" u="none" cap="none" strike="noStrike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3</a:t>
              </a:r>
              <a:endParaRPr sz="500"/>
            </a:p>
          </p:txBody>
        </p:sp>
        <p:sp>
          <p:nvSpPr>
            <p:cNvPr id="276" name="Google Shape;276;p60"/>
            <p:cNvSpPr txBox="1"/>
            <p:nvPr/>
          </p:nvSpPr>
          <p:spPr>
            <a:xfrm rot="-482792">
              <a:off x="115881" y="4852886"/>
              <a:ext cx="1628836" cy="177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5818E"/>
                </a:buClr>
                <a:buFont typeface="Consolas"/>
                <a:buNone/>
              </a:pPr>
              <a:r>
                <a:rPr b="0" i="0" lang="en" sz="3200" u="none" cap="none" strike="noStrike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4</a:t>
              </a:r>
              <a:endParaRPr sz="500"/>
            </a:p>
          </p:txBody>
        </p:sp>
        <p:sp>
          <p:nvSpPr>
            <p:cNvPr id="277" name="Google Shape;277;p60"/>
            <p:cNvSpPr txBox="1"/>
            <p:nvPr/>
          </p:nvSpPr>
          <p:spPr>
            <a:xfrm rot="-482792">
              <a:off x="1074481" y="3815686"/>
              <a:ext cx="1628836" cy="177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5818E"/>
                </a:buClr>
                <a:buFont typeface="Consolas"/>
                <a:buNone/>
              </a:pPr>
              <a:r>
                <a:rPr b="0" i="0" lang="en" sz="3200" u="none" cap="none" strike="noStrike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5</a:t>
              </a:r>
              <a:endParaRPr sz="500"/>
            </a:p>
          </p:txBody>
        </p:sp>
        <p:sp>
          <p:nvSpPr>
            <p:cNvPr id="278" name="Google Shape;278;p60"/>
            <p:cNvSpPr txBox="1"/>
            <p:nvPr/>
          </p:nvSpPr>
          <p:spPr>
            <a:xfrm rot="-482792">
              <a:off x="2009815" y="2851286"/>
              <a:ext cx="1628836" cy="177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5818E"/>
                </a:buClr>
                <a:buFont typeface="Consolas"/>
                <a:buNone/>
              </a:pPr>
              <a:r>
                <a:rPr b="0" i="0" lang="en" sz="3200" u="none" cap="none" strike="noStrike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6</a:t>
              </a:r>
              <a:endParaRPr sz="500"/>
            </a:p>
          </p:txBody>
        </p:sp>
        <p:sp>
          <p:nvSpPr>
            <p:cNvPr id="279" name="Google Shape;279;p60"/>
            <p:cNvSpPr txBox="1"/>
            <p:nvPr/>
          </p:nvSpPr>
          <p:spPr>
            <a:xfrm rot="-482792">
              <a:off x="115881" y="7697686"/>
              <a:ext cx="1628836" cy="177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5818E"/>
                </a:buClr>
                <a:buFont typeface="Consolas"/>
                <a:buNone/>
              </a:pPr>
              <a:r>
                <a:rPr b="0" i="0" lang="en" sz="3200" u="none" cap="none" strike="noStrike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7</a:t>
              </a:r>
              <a:endParaRPr sz="500"/>
            </a:p>
          </p:txBody>
        </p:sp>
        <p:sp>
          <p:nvSpPr>
            <p:cNvPr id="280" name="Google Shape;280;p60"/>
            <p:cNvSpPr txBox="1"/>
            <p:nvPr/>
          </p:nvSpPr>
          <p:spPr>
            <a:xfrm rot="-482792">
              <a:off x="1074481" y="6660486"/>
              <a:ext cx="1628836" cy="177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5818E"/>
                </a:buClr>
                <a:buFont typeface="Consolas"/>
                <a:buNone/>
              </a:pPr>
              <a:r>
                <a:rPr b="0" i="0" lang="en" sz="3200" u="none" cap="none" strike="noStrike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8</a:t>
              </a:r>
              <a:endParaRPr sz="500"/>
            </a:p>
          </p:txBody>
        </p:sp>
        <p:sp>
          <p:nvSpPr>
            <p:cNvPr id="281" name="Google Shape;281;p60"/>
            <p:cNvSpPr txBox="1"/>
            <p:nvPr/>
          </p:nvSpPr>
          <p:spPr>
            <a:xfrm rot="-482792">
              <a:off x="2009815" y="5696085"/>
              <a:ext cx="1628836" cy="177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5818E"/>
                </a:buClr>
                <a:buFont typeface="Consolas"/>
                <a:buNone/>
              </a:pPr>
              <a:r>
                <a:rPr b="0" i="0" lang="en" sz="3200" u="none" cap="none" strike="noStrike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9</a:t>
              </a:r>
              <a:endParaRPr sz="500"/>
            </a:p>
          </p:txBody>
        </p:sp>
      </p:grpSp>
      <p:pic>
        <p:nvPicPr>
          <p:cNvPr descr="Shape 775" id="282" name="Google Shape;282;p6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809752" y="1280345"/>
            <a:ext cx="1795881" cy="34063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6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38372" y="2524448"/>
            <a:ext cx="251325" cy="22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6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338345" y="4515747"/>
            <a:ext cx="251325" cy="170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 757" id="289" name="Google Shape;289;p61"/>
          <p:cNvPicPr preferRelativeResize="0"/>
          <p:nvPr/>
        </p:nvPicPr>
        <p:blipFill rotWithShape="1">
          <a:blip r:embed="rId3">
            <a:alphaModFix amt="44000"/>
          </a:blip>
          <a:srcRect b="0" l="0" r="0" t="0"/>
          <a:stretch/>
        </p:blipFill>
        <p:spPr>
          <a:xfrm>
            <a:off x="3250050" y="1677225"/>
            <a:ext cx="1145903" cy="2754930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61"/>
          <p:cNvSpPr txBox="1"/>
          <p:nvPr>
            <p:ph type="title"/>
          </p:nvPr>
        </p:nvSpPr>
        <p:spPr>
          <a:xfrm>
            <a:off x="-8188" y="-32325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Simple convolution layer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onsolas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Image: 1,3,3,1 image, Filter: 2,2,1,1, Stride: 1x1, No Padding</a:t>
            </a:r>
            <a:endParaRPr/>
          </a:p>
        </p:txBody>
      </p:sp>
      <p:sp>
        <p:nvSpPr>
          <p:cNvPr id="291" name="Google Shape;291;p61"/>
          <p:cNvSpPr txBox="1"/>
          <p:nvPr/>
        </p:nvSpPr>
        <p:spPr>
          <a:xfrm rot="-2700000">
            <a:off x="3482280" y="2426639"/>
            <a:ext cx="610940" cy="66397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Font typeface="Consolas"/>
              <a:buNone/>
            </a:pPr>
            <a:r>
              <a:rPr lang="en" sz="2000">
                <a:solidFill>
                  <a:srgbClr val="B45F06"/>
                </a:solidFill>
                <a:latin typeface="Consolas"/>
                <a:ea typeface="Consolas"/>
                <a:cs typeface="Consolas"/>
                <a:sym typeface="Consolas"/>
              </a:rPr>
              <a:t>0.1</a:t>
            </a:r>
            <a:endParaRPr sz="2000"/>
          </a:p>
        </p:txBody>
      </p:sp>
      <p:sp>
        <p:nvSpPr>
          <p:cNvPr id="292" name="Google Shape;292;p61"/>
          <p:cNvSpPr txBox="1"/>
          <p:nvPr/>
        </p:nvSpPr>
        <p:spPr>
          <a:xfrm rot="-2966486">
            <a:off x="3863245" y="1969514"/>
            <a:ext cx="610865" cy="6638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Font typeface="Consolas"/>
              <a:buNone/>
            </a:pPr>
            <a:r>
              <a:rPr lang="en" sz="2000">
                <a:solidFill>
                  <a:srgbClr val="B45F06"/>
                </a:solidFill>
                <a:latin typeface="Consolas"/>
                <a:ea typeface="Consolas"/>
                <a:cs typeface="Consolas"/>
                <a:sym typeface="Consolas"/>
              </a:rPr>
              <a:t>0.5</a:t>
            </a:r>
            <a:endParaRPr sz="2000"/>
          </a:p>
        </p:txBody>
      </p:sp>
      <p:sp>
        <p:nvSpPr>
          <p:cNvPr id="293" name="Google Shape;293;p61"/>
          <p:cNvSpPr txBox="1"/>
          <p:nvPr/>
        </p:nvSpPr>
        <p:spPr>
          <a:xfrm rot="-3145267">
            <a:off x="3482267" y="3486375"/>
            <a:ext cx="610967" cy="66401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Font typeface="Consolas"/>
              <a:buNone/>
            </a:pPr>
            <a:r>
              <a:rPr lang="en" sz="2000">
                <a:solidFill>
                  <a:srgbClr val="B45F06"/>
                </a:solidFill>
                <a:latin typeface="Consolas"/>
                <a:ea typeface="Consolas"/>
                <a:cs typeface="Consolas"/>
                <a:sym typeface="Consolas"/>
              </a:rPr>
              <a:t>0.3</a:t>
            </a:r>
            <a:endParaRPr sz="2000"/>
          </a:p>
        </p:txBody>
      </p:sp>
      <p:sp>
        <p:nvSpPr>
          <p:cNvPr id="294" name="Google Shape;294;p61"/>
          <p:cNvSpPr txBox="1"/>
          <p:nvPr/>
        </p:nvSpPr>
        <p:spPr>
          <a:xfrm rot="-3006045">
            <a:off x="3939508" y="3029211"/>
            <a:ext cx="610814" cy="66405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Font typeface="Consolas"/>
              <a:buNone/>
            </a:pPr>
            <a:r>
              <a:rPr lang="en" sz="2000">
                <a:solidFill>
                  <a:srgbClr val="B45F06"/>
                </a:solidFill>
                <a:latin typeface="Consolas"/>
                <a:ea typeface="Consolas"/>
                <a:cs typeface="Consolas"/>
                <a:sym typeface="Consolas"/>
              </a:rPr>
              <a:t>0.4</a:t>
            </a:r>
            <a:endParaRPr sz="2000"/>
          </a:p>
        </p:txBody>
      </p:sp>
      <p:pic>
        <p:nvPicPr>
          <p:cNvPr descr="Shape 763" id="295" name="Google Shape;295;p6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6299" y="749200"/>
            <a:ext cx="1541035" cy="428996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6" name="Google Shape;296;p61"/>
          <p:cNvGrpSpPr/>
          <p:nvPr/>
        </p:nvGrpSpPr>
        <p:grpSpPr>
          <a:xfrm>
            <a:off x="762186" y="981889"/>
            <a:ext cx="1419000" cy="3589988"/>
            <a:chOff x="-1" y="0"/>
            <a:chExt cx="3784000" cy="9573301"/>
          </a:xfrm>
        </p:grpSpPr>
        <p:sp>
          <p:nvSpPr>
            <p:cNvPr id="297" name="Google Shape;297;p61"/>
            <p:cNvSpPr txBox="1"/>
            <p:nvPr/>
          </p:nvSpPr>
          <p:spPr>
            <a:xfrm rot="-482792">
              <a:off x="145348" y="2106886"/>
              <a:ext cx="1628836" cy="177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5818E"/>
                </a:buClr>
                <a:buFont typeface="Consolas"/>
                <a:buNone/>
              </a:pPr>
              <a:r>
                <a:rPr b="0" i="0" lang="en" sz="3200" u="none" cap="none" strike="noStrike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1</a:t>
              </a:r>
              <a:endParaRPr sz="500"/>
            </a:p>
          </p:txBody>
        </p:sp>
        <p:sp>
          <p:nvSpPr>
            <p:cNvPr id="298" name="Google Shape;298;p61"/>
            <p:cNvSpPr txBox="1"/>
            <p:nvPr/>
          </p:nvSpPr>
          <p:spPr>
            <a:xfrm rot="-482792">
              <a:off x="1103948" y="1069685"/>
              <a:ext cx="1628836" cy="177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5818E"/>
                </a:buClr>
                <a:buFont typeface="Consolas"/>
                <a:buNone/>
              </a:pPr>
              <a:r>
                <a:rPr b="0" i="0" lang="en" sz="3200" u="none" cap="none" strike="noStrike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2</a:t>
              </a:r>
              <a:endParaRPr sz="500"/>
            </a:p>
          </p:txBody>
        </p:sp>
        <p:sp>
          <p:nvSpPr>
            <p:cNvPr id="299" name="Google Shape;299;p61"/>
            <p:cNvSpPr txBox="1"/>
            <p:nvPr/>
          </p:nvSpPr>
          <p:spPr>
            <a:xfrm rot="-482792">
              <a:off x="2039281" y="105286"/>
              <a:ext cx="1628836" cy="177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5818E"/>
                </a:buClr>
                <a:buFont typeface="Consolas"/>
                <a:buNone/>
              </a:pPr>
              <a:r>
                <a:rPr b="0" i="0" lang="en" sz="3200" u="none" cap="none" strike="noStrike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3</a:t>
              </a:r>
              <a:endParaRPr sz="500"/>
            </a:p>
          </p:txBody>
        </p:sp>
        <p:sp>
          <p:nvSpPr>
            <p:cNvPr id="300" name="Google Shape;300;p61"/>
            <p:cNvSpPr txBox="1"/>
            <p:nvPr/>
          </p:nvSpPr>
          <p:spPr>
            <a:xfrm rot="-482792">
              <a:off x="115881" y="4852886"/>
              <a:ext cx="1628836" cy="177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5818E"/>
                </a:buClr>
                <a:buFont typeface="Consolas"/>
                <a:buNone/>
              </a:pPr>
              <a:r>
                <a:rPr b="0" i="0" lang="en" sz="3200" u="none" cap="none" strike="noStrike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4</a:t>
              </a:r>
              <a:endParaRPr sz="500"/>
            </a:p>
          </p:txBody>
        </p:sp>
        <p:sp>
          <p:nvSpPr>
            <p:cNvPr id="301" name="Google Shape;301;p61"/>
            <p:cNvSpPr txBox="1"/>
            <p:nvPr/>
          </p:nvSpPr>
          <p:spPr>
            <a:xfrm rot="-482792">
              <a:off x="1074481" y="3815686"/>
              <a:ext cx="1628836" cy="177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5818E"/>
                </a:buClr>
                <a:buFont typeface="Consolas"/>
                <a:buNone/>
              </a:pPr>
              <a:r>
                <a:rPr b="0" i="0" lang="en" sz="3200" u="none" cap="none" strike="noStrike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5</a:t>
              </a:r>
              <a:endParaRPr sz="500"/>
            </a:p>
          </p:txBody>
        </p:sp>
        <p:sp>
          <p:nvSpPr>
            <p:cNvPr id="302" name="Google Shape;302;p61"/>
            <p:cNvSpPr txBox="1"/>
            <p:nvPr/>
          </p:nvSpPr>
          <p:spPr>
            <a:xfrm rot="-482792">
              <a:off x="2009815" y="2851286"/>
              <a:ext cx="1628836" cy="177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5818E"/>
                </a:buClr>
                <a:buFont typeface="Consolas"/>
                <a:buNone/>
              </a:pPr>
              <a:r>
                <a:rPr b="0" i="0" lang="en" sz="3200" u="none" cap="none" strike="noStrike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6</a:t>
              </a:r>
              <a:endParaRPr sz="500"/>
            </a:p>
          </p:txBody>
        </p:sp>
        <p:sp>
          <p:nvSpPr>
            <p:cNvPr id="303" name="Google Shape;303;p61"/>
            <p:cNvSpPr txBox="1"/>
            <p:nvPr/>
          </p:nvSpPr>
          <p:spPr>
            <a:xfrm rot="-482792">
              <a:off x="115881" y="7697686"/>
              <a:ext cx="1628836" cy="177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5818E"/>
                </a:buClr>
                <a:buFont typeface="Consolas"/>
                <a:buNone/>
              </a:pPr>
              <a:r>
                <a:rPr b="0" i="0" lang="en" sz="3200" u="none" cap="none" strike="noStrike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7</a:t>
              </a:r>
              <a:endParaRPr sz="500"/>
            </a:p>
          </p:txBody>
        </p:sp>
        <p:sp>
          <p:nvSpPr>
            <p:cNvPr id="304" name="Google Shape;304;p61"/>
            <p:cNvSpPr txBox="1"/>
            <p:nvPr/>
          </p:nvSpPr>
          <p:spPr>
            <a:xfrm rot="-482792">
              <a:off x="1074481" y="6660486"/>
              <a:ext cx="1628836" cy="177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5818E"/>
                </a:buClr>
                <a:buFont typeface="Consolas"/>
                <a:buNone/>
              </a:pPr>
              <a:r>
                <a:rPr b="0" i="0" lang="en" sz="3200" u="none" cap="none" strike="noStrike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8</a:t>
              </a:r>
              <a:endParaRPr sz="500"/>
            </a:p>
          </p:txBody>
        </p:sp>
        <p:sp>
          <p:nvSpPr>
            <p:cNvPr id="305" name="Google Shape;305;p61"/>
            <p:cNvSpPr txBox="1"/>
            <p:nvPr/>
          </p:nvSpPr>
          <p:spPr>
            <a:xfrm rot="-482792">
              <a:off x="2009815" y="5696085"/>
              <a:ext cx="1628836" cy="177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5818E"/>
                </a:buClr>
                <a:buFont typeface="Consolas"/>
                <a:buNone/>
              </a:pPr>
              <a:r>
                <a:rPr b="0" i="0" lang="en" sz="3200" u="none" cap="none" strike="noStrike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9</a:t>
              </a:r>
              <a:endParaRPr sz="500"/>
            </a:p>
          </p:txBody>
        </p:sp>
      </p:grpSp>
      <p:pic>
        <p:nvPicPr>
          <p:cNvPr descr="Shape 775" id="306" name="Google Shape;306;p6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809752" y="1280345"/>
            <a:ext cx="1795881" cy="340630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6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46009" y="2082998"/>
            <a:ext cx="251325" cy="22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6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338345" y="4515747"/>
            <a:ext cx="251325" cy="170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